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  <p:sldMasterId id="2147483870" r:id="rId2"/>
    <p:sldMasterId id="2147483907" r:id="rId3"/>
    <p:sldMasterId id="2147483912" r:id="rId4"/>
  </p:sldMasterIdLst>
  <p:notesMasterIdLst>
    <p:notesMasterId r:id="rId9"/>
  </p:notesMasterIdLst>
  <p:handoutMasterIdLst>
    <p:handoutMasterId r:id="rId10"/>
  </p:handoutMasterIdLst>
  <p:sldIdLst>
    <p:sldId id="478" r:id="rId5"/>
    <p:sldId id="471" r:id="rId6"/>
    <p:sldId id="473" r:id="rId7"/>
    <p:sldId id="477" r:id="rId8"/>
  </p:sldIdLst>
  <p:sldSz cx="9144000" cy="6858000" type="screen4x3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27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B03C6-2E5F-44FF-B377-95740F74922F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6FB1DDC-FD56-4349-B102-2CD43C89CD65}">
      <dgm:prSet phldrT="[テキスト]"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dirty="0">
              <a:highlight>
                <a:srgbClr val="FFFF00"/>
              </a:highlight>
              <a:latin typeface="+mj-ea"/>
              <a:ea typeface="+mj-ea"/>
            </a:rPr>
            <a:t>1987</a:t>
          </a:r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年</a:t>
          </a:r>
          <a:r>
            <a:rPr kumimoji="1" lang="ja-JP" altLang="en-US" sz="1000" b="1" dirty="0">
              <a:latin typeface="+mj-ea"/>
              <a:ea typeface="+mj-ea"/>
            </a:rPr>
            <a:t>　　　　　　　　　　　　　他院にて非</a:t>
          </a:r>
          <a:r>
            <a:rPr kumimoji="1" lang="en-US" altLang="ja-JP" sz="1000" b="1" dirty="0">
              <a:latin typeface="+mj-ea"/>
              <a:ea typeface="+mj-ea"/>
            </a:rPr>
            <a:t>A</a:t>
          </a:r>
          <a:r>
            <a:rPr kumimoji="1" lang="ja-JP" altLang="en-US" sz="1000" b="1" dirty="0">
              <a:latin typeface="+mj-ea"/>
              <a:ea typeface="+mj-ea"/>
            </a:rPr>
            <a:t>非</a:t>
          </a:r>
          <a:r>
            <a:rPr kumimoji="1" lang="en-US" altLang="ja-JP" sz="1000" b="1" dirty="0">
              <a:latin typeface="+mj-ea"/>
              <a:ea typeface="+mj-ea"/>
            </a:rPr>
            <a:t>B</a:t>
          </a:r>
          <a:r>
            <a:rPr kumimoji="1" lang="ja-JP" altLang="en-US" sz="1000" b="1" dirty="0">
              <a:latin typeface="+mj-ea"/>
              <a:ea typeface="+mj-ea"/>
            </a:rPr>
            <a:t>型肝炎を指摘された。</a:t>
          </a:r>
          <a:endParaRPr kumimoji="1" lang="en-US" altLang="ja-JP" sz="1000" b="1" dirty="0">
            <a:latin typeface="+mj-ea"/>
            <a:ea typeface="+mj-ea"/>
          </a:endParaRPr>
        </a:p>
        <a:p>
          <a:pPr>
            <a:lnSpc>
              <a:spcPct val="100000"/>
            </a:lnSpc>
          </a:pPr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dirty="0">
              <a:highlight>
                <a:srgbClr val="FFFF00"/>
              </a:highlight>
              <a:latin typeface="+mj-ea"/>
              <a:ea typeface="+mj-ea"/>
            </a:rPr>
            <a:t>1997-2005</a:t>
          </a:r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年</a:t>
          </a:r>
          <a:r>
            <a:rPr kumimoji="1" lang="ja-JP" altLang="en-US" sz="1000" b="1" dirty="0">
              <a:latin typeface="+mj-ea"/>
              <a:ea typeface="+mj-ea"/>
            </a:rPr>
            <a:t>　　　　　　　　　　</a:t>
          </a:r>
          <a:r>
            <a:rPr kumimoji="1" lang="en-US" altLang="ja-JP" sz="1000" b="1" dirty="0">
              <a:latin typeface="+mj-ea"/>
              <a:ea typeface="+mj-ea"/>
            </a:rPr>
            <a:t>C</a:t>
          </a:r>
          <a:r>
            <a:rPr kumimoji="1" lang="ja-JP" altLang="en-US" sz="1000" b="1" dirty="0">
              <a:latin typeface="+mj-ea"/>
              <a:ea typeface="+mj-ea"/>
            </a:rPr>
            <a:t>型肝炎と診断され、</a:t>
          </a:r>
          <a:r>
            <a:rPr kumimoji="1" lang="en-US" altLang="ja-JP" sz="1000" b="1" dirty="0">
              <a:latin typeface="+mj-ea"/>
              <a:ea typeface="+mj-ea"/>
            </a:rPr>
            <a:t>IFN</a:t>
          </a:r>
          <a:r>
            <a:rPr kumimoji="1" lang="ja-JP" altLang="en-US" sz="1000" b="1" dirty="0">
              <a:latin typeface="+mj-ea"/>
              <a:ea typeface="+mj-ea"/>
            </a:rPr>
            <a:t>　　治療を行ったが、発熱・掻痒感・抑うつ気分などの有害事象により、持続性ウイルス学的　　著効</a:t>
          </a:r>
          <a:r>
            <a:rPr kumimoji="1" lang="en-US" altLang="ja-JP" sz="1000" b="1" dirty="0">
              <a:latin typeface="+mj-ea"/>
              <a:ea typeface="+mj-ea"/>
            </a:rPr>
            <a:t>(SVR)</a:t>
          </a:r>
          <a:r>
            <a:rPr kumimoji="1" lang="ja-JP" altLang="en-US" sz="1000" b="1" dirty="0">
              <a:latin typeface="+mj-ea"/>
              <a:ea typeface="+mj-ea"/>
            </a:rPr>
            <a:t>なく中断した。</a:t>
          </a:r>
          <a:endParaRPr kumimoji="1" lang="en-US" altLang="ja-JP" sz="1000" b="1" dirty="0">
            <a:latin typeface="+mj-ea"/>
            <a:ea typeface="+mj-ea"/>
          </a:endParaRPr>
        </a:p>
      </dgm:t>
    </dgm:pt>
    <dgm:pt modelId="{6E987B71-3CAB-4533-9653-6CD116A30278}" type="parTrans" cxnId="{D13D3430-F6CF-42EC-910E-E44F14C1643D}">
      <dgm:prSet/>
      <dgm:spPr/>
      <dgm:t>
        <a:bodyPr/>
        <a:lstStyle/>
        <a:p>
          <a:endParaRPr kumimoji="1" lang="ja-JP" altLang="en-US" b="0"/>
        </a:p>
      </dgm:t>
    </dgm:pt>
    <dgm:pt modelId="{2FA62BDC-0132-4D1E-969E-577AEFE018A9}" type="sibTrans" cxnId="{D13D3430-F6CF-42EC-910E-E44F14C1643D}">
      <dgm:prSet/>
      <dgm:spPr/>
      <dgm:t>
        <a:bodyPr/>
        <a:lstStyle/>
        <a:p>
          <a:endParaRPr kumimoji="1" lang="ja-JP" altLang="en-US" b="0"/>
        </a:p>
      </dgm:t>
    </dgm:pt>
    <dgm:pt modelId="{7048C6E7-EB62-483E-85DA-88D65123D5FE}">
      <dgm:prSet phldrT="[テキスト]"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dirty="0">
              <a:highlight>
                <a:srgbClr val="FFFF00"/>
              </a:highlight>
              <a:latin typeface="+mj-ea"/>
              <a:ea typeface="+mj-ea"/>
            </a:rPr>
            <a:t>2007</a:t>
          </a:r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年</a:t>
          </a:r>
          <a:r>
            <a:rPr kumimoji="1" lang="ja-JP" altLang="en-US" sz="1000" b="1" dirty="0">
              <a:latin typeface="+mj-ea"/>
              <a:ea typeface="+mj-ea"/>
            </a:rPr>
            <a:t>　　　　　　　　　　　　●月：他院にて腹部</a:t>
          </a:r>
          <a:r>
            <a:rPr kumimoji="1" lang="en-US" altLang="ja-JP" sz="1000" b="1" dirty="0">
              <a:latin typeface="+mj-ea"/>
              <a:ea typeface="+mj-ea"/>
            </a:rPr>
            <a:t>CT</a:t>
          </a:r>
          <a:r>
            <a:rPr kumimoji="1" lang="ja-JP" altLang="en-US" sz="1000" b="1" dirty="0">
              <a:latin typeface="+mj-ea"/>
              <a:ea typeface="+mj-ea"/>
            </a:rPr>
            <a:t>　にて肝細胞癌を疑われた。</a:t>
          </a:r>
          <a:endParaRPr kumimoji="1" lang="en-US" altLang="ja-JP" sz="1000" b="1" dirty="0">
            <a:latin typeface="+mj-ea"/>
            <a:ea typeface="+mj-ea"/>
          </a:endParaRPr>
        </a:p>
        <a:p>
          <a:pPr>
            <a:lnSpc>
              <a:spcPct val="100000"/>
            </a:lnSpc>
          </a:pPr>
          <a:r>
            <a:rPr kumimoji="1" lang="ja-JP" altLang="en-US" sz="1000" b="1" dirty="0">
              <a:latin typeface="+mj-ea"/>
              <a:ea typeface="+mj-ea"/>
            </a:rPr>
            <a:t>●月：精査目的として　　　当院当科を紹介受診した。</a:t>
          </a:r>
          <a:endParaRPr kumimoji="1" lang="en-US" altLang="ja-JP" sz="1000" b="1" dirty="0">
            <a:latin typeface="+mj-ea"/>
            <a:ea typeface="+mj-ea"/>
          </a:endParaRPr>
        </a:p>
        <a:p>
          <a:pPr>
            <a:lnSpc>
              <a:spcPct val="100000"/>
            </a:lnSpc>
          </a:pPr>
          <a:r>
            <a:rPr kumimoji="1" lang="en-US" altLang="ja-JP" sz="1000" b="1" dirty="0">
              <a:latin typeface="+mj-ea"/>
              <a:ea typeface="+mj-ea"/>
            </a:rPr>
            <a:t>7</a:t>
          </a:r>
          <a:r>
            <a:rPr kumimoji="1" lang="ja-JP" altLang="en-US" sz="1000" b="1" dirty="0">
              <a:latin typeface="+mj-ea"/>
              <a:ea typeface="+mj-ea"/>
            </a:rPr>
            <a:t>月：肝生検にて</a:t>
          </a:r>
          <a:r>
            <a:rPr kumimoji="1" lang="en-US" altLang="ja-JP" sz="1000" b="1" dirty="0">
              <a:latin typeface="+mj-ea"/>
              <a:ea typeface="+mj-ea"/>
            </a:rPr>
            <a:t>S8</a:t>
          </a:r>
          <a:r>
            <a:rPr kumimoji="1" lang="ja-JP" altLang="en-US" sz="1000" b="1" dirty="0">
              <a:latin typeface="+mj-ea"/>
              <a:ea typeface="+mj-ea"/>
            </a:rPr>
            <a:t>初発　肝細胞癌と診断され、　　経皮的ラジオ波焼灼療法</a:t>
          </a:r>
          <a:r>
            <a:rPr kumimoji="1" lang="en-US" altLang="ja-JP" sz="1000" b="1" dirty="0">
              <a:latin typeface="+mj-ea"/>
              <a:ea typeface="+mj-ea"/>
            </a:rPr>
            <a:t>(RFA)</a:t>
          </a:r>
          <a:r>
            <a:rPr kumimoji="1" lang="ja-JP" altLang="en-US" sz="1000" b="1" dirty="0">
              <a:latin typeface="+mj-ea"/>
              <a:ea typeface="+mj-ea"/>
            </a:rPr>
            <a:t>を施行した。</a:t>
          </a:r>
          <a:endParaRPr kumimoji="1" lang="en-US" altLang="ja-JP" sz="1000" b="1" dirty="0">
            <a:latin typeface="+mj-ea"/>
            <a:ea typeface="+mj-ea"/>
          </a:endParaRPr>
        </a:p>
      </dgm:t>
    </dgm:pt>
    <dgm:pt modelId="{AB4D32A1-02D6-4F92-B0AC-FF26FDFAEE2C}" type="parTrans" cxnId="{5BA159E7-3BD0-48F0-BD4A-27F0A83A8F10}">
      <dgm:prSet/>
      <dgm:spPr/>
      <dgm:t>
        <a:bodyPr/>
        <a:lstStyle/>
        <a:p>
          <a:endParaRPr kumimoji="1" lang="ja-JP" altLang="en-US" b="0"/>
        </a:p>
      </dgm:t>
    </dgm:pt>
    <dgm:pt modelId="{D1B47513-3688-4BAB-8837-14A3EE0D4D27}" type="sibTrans" cxnId="{5BA159E7-3BD0-48F0-BD4A-27F0A83A8F10}">
      <dgm:prSet/>
      <dgm:spPr/>
      <dgm:t>
        <a:bodyPr/>
        <a:lstStyle/>
        <a:p>
          <a:endParaRPr kumimoji="1" lang="ja-JP" altLang="en-US" b="0"/>
        </a:p>
      </dgm:t>
    </dgm:pt>
    <dgm:pt modelId="{1C1D15F0-D478-4DA7-92E9-419EF4B1DCB0}">
      <dgm:prSet phldrT="[テキスト]"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dirty="0">
              <a:highlight>
                <a:srgbClr val="FFFF00"/>
              </a:highlight>
              <a:latin typeface="+mj-ea"/>
              <a:ea typeface="+mj-ea"/>
            </a:rPr>
            <a:t>2013</a:t>
          </a:r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年</a:t>
          </a:r>
          <a:endParaRPr kumimoji="1" lang="en-US" altLang="ja-JP" sz="1000" b="1" dirty="0">
            <a:highlight>
              <a:srgbClr val="FFFF00"/>
            </a:highlight>
            <a:latin typeface="+mj-ea"/>
            <a:ea typeface="+mj-ea"/>
          </a:endParaRPr>
        </a:p>
        <a:p>
          <a:pPr>
            <a:lnSpc>
              <a:spcPct val="100000"/>
            </a:lnSpc>
          </a:pPr>
          <a:r>
            <a:rPr kumimoji="1" lang="ja-JP" altLang="en-US" sz="1000" b="1" dirty="0">
              <a:latin typeface="+mj-ea"/>
              <a:ea typeface="+mj-ea"/>
            </a:rPr>
            <a:t>●月：</a:t>
          </a:r>
          <a:r>
            <a:rPr kumimoji="1" lang="en-US" altLang="ja-JP" sz="1000" b="1" dirty="0">
              <a:latin typeface="+mj-ea"/>
              <a:ea typeface="+mj-ea"/>
            </a:rPr>
            <a:t>MRI</a:t>
          </a:r>
          <a:r>
            <a:rPr kumimoji="1" lang="ja-JP" altLang="en-US" sz="1000" b="1" dirty="0" err="1">
              <a:latin typeface="+mj-ea"/>
              <a:ea typeface="+mj-ea"/>
            </a:rPr>
            <a:t>にて</a:t>
          </a:r>
          <a:r>
            <a:rPr kumimoji="1" lang="en-US" altLang="ja-JP" sz="1000" b="1" dirty="0">
              <a:latin typeface="+mj-ea"/>
              <a:ea typeface="+mj-ea"/>
            </a:rPr>
            <a:t>S3&amp;S8</a:t>
          </a:r>
          <a:r>
            <a:rPr kumimoji="1" lang="ja-JP" altLang="en-US" sz="1000" b="1" dirty="0">
              <a:latin typeface="+mj-ea"/>
              <a:ea typeface="+mj-ea"/>
            </a:rPr>
            <a:t>　　肝細胞癌と診断された。</a:t>
          </a:r>
          <a:endParaRPr kumimoji="1" lang="en-US" altLang="ja-JP" sz="1000" b="1" dirty="0">
            <a:latin typeface="+mj-ea"/>
            <a:ea typeface="+mj-ea"/>
          </a:endParaRPr>
        </a:p>
        <a:p>
          <a:pPr>
            <a:lnSpc>
              <a:spcPct val="100000"/>
            </a:lnSpc>
          </a:pPr>
          <a:r>
            <a:rPr kumimoji="1" lang="ja-JP" altLang="en-US" sz="1000" b="1" dirty="0">
              <a:latin typeface="+mj-ea"/>
              <a:ea typeface="+mj-ea"/>
            </a:rPr>
            <a:t>・</a:t>
          </a:r>
          <a:r>
            <a:rPr kumimoji="1" lang="en-US" altLang="ja-JP" sz="1000" b="1" dirty="0">
              <a:latin typeface="+mj-ea"/>
              <a:ea typeface="+mj-ea"/>
            </a:rPr>
            <a:t>2014</a:t>
          </a:r>
          <a:r>
            <a:rPr kumimoji="1" lang="ja-JP" altLang="en-US" sz="1000" b="1" dirty="0">
              <a:latin typeface="+mj-ea"/>
              <a:ea typeface="+mj-ea"/>
            </a:rPr>
            <a:t>年　　　　　　　　　　　　●月：全肝シスプラチン</a:t>
          </a:r>
          <a:r>
            <a:rPr kumimoji="1" lang="en-US" altLang="ja-JP" sz="1000" b="1" dirty="0">
              <a:latin typeface="+mj-ea"/>
              <a:ea typeface="+mj-ea"/>
            </a:rPr>
            <a:t>(DDP-H)</a:t>
          </a:r>
          <a:r>
            <a:rPr kumimoji="1" lang="ja-JP" altLang="en-US" sz="1000" b="1" dirty="0" err="1">
              <a:latin typeface="+mj-ea"/>
              <a:ea typeface="+mj-ea"/>
            </a:rPr>
            <a:t>、</a:t>
          </a:r>
          <a:r>
            <a:rPr kumimoji="1" lang="en-US" altLang="ja-JP" sz="1000" b="1" dirty="0">
              <a:latin typeface="+mj-ea"/>
              <a:ea typeface="+mj-ea"/>
            </a:rPr>
            <a:t>S8</a:t>
          </a:r>
          <a:r>
            <a:rPr kumimoji="1" lang="ja-JP" altLang="en-US" sz="1000" b="1" dirty="0">
              <a:latin typeface="+mj-ea"/>
              <a:ea typeface="+mj-ea"/>
            </a:rPr>
            <a:t>病変に対して</a:t>
          </a:r>
          <a:r>
            <a:rPr kumimoji="1" lang="en-US" altLang="ja-JP" sz="1000" b="1" dirty="0">
              <a:latin typeface="+mj-ea"/>
              <a:ea typeface="+mj-ea"/>
            </a:rPr>
            <a:t>RFA</a:t>
          </a:r>
          <a:r>
            <a:rPr kumimoji="1" lang="ja-JP" altLang="en-US" sz="1000" b="1" dirty="0">
              <a:latin typeface="+mj-ea"/>
              <a:ea typeface="+mj-ea"/>
            </a:rPr>
            <a:t>を施行した。</a:t>
          </a:r>
          <a:endParaRPr kumimoji="1" lang="en-US" altLang="ja-JP" sz="1000" b="1" dirty="0">
            <a:latin typeface="+mj-ea"/>
            <a:ea typeface="+mj-ea"/>
          </a:endParaRPr>
        </a:p>
        <a:p>
          <a:pPr>
            <a:lnSpc>
              <a:spcPct val="100000"/>
            </a:lnSpc>
          </a:pPr>
          <a:r>
            <a:rPr kumimoji="1" lang="ja-JP" altLang="en-US" sz="1000" b="1" dirty="0">
              <a:latin typeface="+mj-ea"/>
              <a:ea typeface="+mj-ea"/>
            </a:rPr>
            <a:t>●月：</a:t>
          </a:r>
          <a:r>
            <a:rPr kumimoji="1" lang="en-US" altLang="ja-JP" sz="1000" b="1" dirty="0">
              <a:latin typeface="+mj-ea"/>
              <a:ea typeface="+mj-ea"/>
            </a:rPr>
            <a:t>S3</a:t>
          </a:r>
          <a:r>
            <a:rPr kumimoji="1" lang="ja-JP" altLang="en-US" sz="1000" b="1" dirty="0">
              <a:latin typeface="+mj-ea"/>
              <a:ea typeface="+mj-ea"/>
            </a:rPr>
            <a:t>病変に対し肝部分切除術を施行した。</a:t>
          </a:r>
          <a:endParaRPr kumimoji="1" lang="en-US" altLang="ja-JP" sz="1000" b="1" dirty="0">
            <a:latin typeface="+mj-ea"/>
            <a:ea typeface="+mj-ea"/>
          </a:endParaRPr>
        </a:p>
        <a:p>
          <a:pPr>
            <a:lnSpc>
              <a:spcPct val="90000"/>
            </a:lnSpc>
          </a:pPr>
          <a:endParaRPr kumimoji="1" lang="en-US" altLang="ja-JP" sz="1400" b="0" dirty="0"/>
        </a:p>
        <a:p>
          <a:pPr>
            <a:lnSpc>
              <a:spcPct val="90000"/>
            </a:lnSpc>
          </a:pPr>
          <a:endParaRPr kumimoji="1" lang="ja-JP" altLang="en-US" sz="1200" b="0" dirty="0"/>
        </a:p>
      </dgm:t>
    </dgm:pt>
    <dgm:pt modelId="{2FC1751F-9F7C-4F1C-8B12-F21F8A890CE0}" type="parTrans" cxnId="{FA778BF3-5DFD-45AE-A825-8BD8258D2231}">
      <dgm:prSet/>
      <dgm:spPr/>
      <dgm:t>
        <a:bodyPr/>
        <a:lstStyle/>
        <a:p>
          <a:endParaRPr kumimoji="1" lang="ja-JP" altLang="en-US" b="0"/>
        </a:p>
      </dgm:t>
    </dgm:pt>
    <dgm:pt modelId="{FBE99CF8-335A-4FC8-B923-73D1261E7969}" type="sibTrans" cxnId="{FA778BF3-5DFD-45AE-A825-8BD8258D2231}">
      <dgm:prSet/>
      <dgm:spPr/>
      <dgm:t>
        <a:bodyPr/>
        <a:lstStyle/>
        <a:p>
          <a:endParaRPr kumimoji="1" lang="ja-JP" altLang="en-US" b="0"/>
        </a:p>
      </dgm:t>
    </dgm:pt>
    <dgm:pt modelId="{A75591F3-783E-4E31-9F86-0AD51445B9B4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dirty="0">
              <a:highlight>
                <a:srgbClr val="FFFF00"/>
              </a:highlight>
              <a:latin typeface="+mj-ea"/>
              <a:ea typeface="+mj-ea"/>
            </a:rPr>
            <a:t>2016</a:t>
          </a:r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年</a:t>
          </a:r>
          <a:r>
            <a:rPr kumimoji="1" lang="ja-JP" altLang="en-US" sz="1000" b="1" dirty="0">
              <a:latin typeface="+mj-ea"/>
              <a:ea typeface="+mj-ea"/>
            </a:rPr>
            <a:t>　　　　　　　　　　　</a:t>
          </a:r>
          <a:endParaRPr kumimoji="1" lang="en-US" altLang="ja-JP" sz="1000" b="1" dirty="0">
            <a:latin typeface="+mj-ea"/>
            <a:ea typeface="+mj-ea"/>
          </a:endParaRPr>
        </a:p>
        <a:p>
          <a:pPr>
            <a:lnSpc>
              <a:spcPct val="100000"/>
            </a:lnSpc>
          </a:pPr>
          <a:r>
            <a:rPr kumimoji="1" lang="ja-JP" altLang="en-US" sz="1000" b="1" dirty="0">
              <a:latin typeface="+mj-ea"/>
              <a:ea typeface="+mj-ea"/>
            </a:rPr>
            <a:t>●月▲日：レジパスビル</a:t>
          </a:r>
          <a:r>
            <a:rPr kumimoji="1" lang="en-US" altLang="ja-JP" sz="1000" b="1" dirty="0">
              <a:latin typeface="+mj-ea"/>
              <a:ea typeface="+mj-ea"/>
            </a:rPr>
            <a:t>+</a:t>
          </a:r>
        </a:p>
        <a:p>
          <a:pPr>
            <a:lnSpc>
              <a:spcPct val="100000"/>
            </a:lnSpc>
          </a:pPr>
          <a:r>
            <a:rPr kumimoji="1" lang="ja-JP" altLang="en-US" sz="1000" b="1" dirty="0">
              <a:latin typeface="+mj-ea"/>
              <a:ea typeface="+mj-ea"/>
            </a:rPr>
            <a:t>ソホステビルで</a:t>
          </a:r>
          <a:r>
            <a:rPr kumimoji="1" lang="en-US" altLang="ja-JP" sz="1000" b="1" dirty="0">
              <a:latin typeface="+mj-ea"/>
              <a:ea typeface="+mj-ea"/>
            </a:rPr>
            <a:t>C</a:t>
          </a:r>
          <a:r>
            <a:rPr kumimoji="1" lang="ja-JP" altLang="en-US" sz="1000" b="1" dirty="0">
              <a:latin typeface="+mj-ea"/>
              <a:ea typeface="+mj-ea"/>
            </a:rPr>
            <a:t>型肝炎　　　に対する治療を行い、　　　　</a:t>
          </a:r>
          <a:r>
            <a:rPr kumimoji="1" lang="en-US" altLang="ja-JP" sz="1000" b="1" dirty="0">
              <a:latin typeface="+mj-ea"/>
              <a:ea typeface="+mj-ea"/>
            </a:rPr>
            <a:t>SVR</a:t>
          </a:r>
          <a:r>
            <a:rPr kumimoji="1" lang="ja-JP" altLang="en-US" sz="1000" b="1" dirty="0">
              <a:latin typeface="+mj-ea"/>
              <a:ea typeface="+mj-ea"/>
            </a:rPr>
            <a:t>となった。</a:t>
          </a:r>
          <a:endParaRPr kumimoji="1" lang="en-US" altLang="ja-JP" sz="1000" b="1" dirty="0">
            <a:latin typeface="+mj-ea"/>
            <a:ea typeface="+mj-ea"/>
          </a:endParaRPr>
        </a:p>
        <a:p>
          <a:pPr>
            <a:lnSpc>
              <a:spcPct val="100000"/>
            </a:lnSpc>
          </a:pPr>
          <a:r>
            <a:rPr kumimoji="1" lang="ja-JP" altLang="en-US" sz="1000" b="1" dirty="0">
              <a:latin typeface="+mj-ea"/>
              <a:ea typeface="+mj-ea"/>
            </a:rPr>
            <a:t>●月▲日：</a:t>
          </a:r>
          <a:r>
            <a:rPr kumimoji="1" lang="en-US" altLang="ja-JP" sz="1000" b="1" dirty="0">
              <a:latin typeface="+mj-ea"/>
              <a:ea typeface="+mj-ea"/>
            </a:rPr>
            <a:t>MRI</a:t>
          </a:r>
          <a:r>
            <a:rPr kumimoji="1" lang="ja-JP" altLang="en-US" sz="1000" b="1" dirty="0" err="1">
              <a:latin typeface="+mj-ea"/>
              <a:ea typeface="+mj-ea"/>
            </a:rPr>
            <a:t>にて</a:t>
          </a:r>
          <a:r>
            <a:rPr kumimoji="1" lang="en-US" altLang="ja-JP" sz="1000" b="1" dirty="0">
              <a:latin typeface="+mj-ea"/>
              <a:ea typeface="+mj-ea"/>
            </a:rPr>
            <a:t>S8</a:t>
          </a:r>
          <a:r>
            <a:rPr kumimoji="1" lang="ja-JP" altLang="en-US" sz="1000" b="1" dirty="0">
              <a:latin typeface="+mj-ea"/>
              <a:ea typeface="+mj-ea"/>
            </a:rPr>
            <a:t>ドーム下に古典的肝細胞癌を認めた。</a:t>
          </a:r>
          <a:endParaRPr kumimoji="1" lang="en-US" altLang="ja-JP" sz="1000" b="1" dirty="0">
            <a:latin typeface="+mj-ea"/>
            <a:ea typeface="+mj-ea"/>
          </a:endParaRPr>
        </a:p>
        <a:p>
          <a:pPr>
            <a:lnSpc>
              <a:spcPct val="100000"/>
            </a:lnSpc>
          </a:pPr>
          <a:r>
            <a:rPr kumimoji="1" lang="ja-JP" altLang="en-US" sz="1000" b="1" dirty="0">
              <a:latin typeface="+mj-ea"/>
              <a:ea typeface="+mj-ea"/>
            </a:rPr>
            <a:t>●月▲日：全肝</a:t>
          </a:r>
          <a:r>
            <a:rPr kumimoji="1" lang="en-US" altLang="ja-JP" sz="1000" b="1" dirty="0">
              <a:latin typeface="+mj-ea"/>
              <a:ea typeface="+mj-ea"/>
            </a:rPr>
            <a:t>DDP-H 75mg</a:t>
          </a:r>
          <a:r>
            <a:rPr kumimoji="1" lang="ja-JP" altLang="en-US" sz="1000" b="1" dirty="0" err="1">
              <a:latin typeface="+mj-ea"/>
              <a:ea typeface="+mj-ea"/>
            </a:rPr>
            <a:t>、</a:t>
          </a:r>
          <a:r>
            <a:rPr kumimoji="1" lang="en-US" altLang="ja-JP" sz="1000" b="1" dirty="0">
              <a:latin typeface="+mj-ea"/>
              <a:ea typeface="+mj-ea"/>
            </a:rPr>
            <a:t>S8</a:t>
          </a:r>
          <a:r>
            <a:rPr kumimoji="1" lang="ja-JP" altLang="en-US" sz="1000" b="1" dirty="0">
              <a:latin typeface="+mj-ea"/>
              <a:ea typeface="+mj-ea"/>
            </a:rPr>
            <a:t>病変に対して、肝動脈化学塞栓療法</a:t>
          </a:r>
          <a:r>
            <a:rPr kumimoji="1" lang="en-US" altLang="ja-JP" sz="1000" b="1" dirty="0">
              <a:latin typeface="+mj-ea"/>
              <a:ea typeface="+mj-ea"/>
            </a:rPr>
            <a:t>(TACE)</a:t>
          </a:r>
          <a:r>
            <a:rPr kumimoji="1" lang="ja-JP" altLang="en-US" sz="1000" b="1" dirty="0">
              <a:latin typeface="+mj-ea"/>
              <a:ea typeface="+mj-ea"/>
            </a:rPr>
            <a:t>を施行した。</a:t>
          </a:r>
          <a:endParaRPr kumimoji="1" lang="en-US" altLang="ja-JP" sz="1000" b="1" dirty="0">
            <a:latin typeface="+mj-ea"/>
            <a:ea typeface="+mj-ea"/>
          </a:endParaRPr>
        </a:p>
      </dgm:t>
    </dgm:pt>
    <dgm:pt modelId="{E11181BF-2923-413A-AE08-D197136E9BA4}" type="parTrans" cxnId="{E7A777CD-BE6D-4E86-B783-03A692AA28B2}">
      <dgm:prSet/>
      <dgm:spPr/>
      <dgm:t>
        <a:bodyPr/>
        <a:lstStyle/>
        <a:p>
          <a:endParaRPr kumimoji="1" lang="ja-JP" altLang="en-US" b="0"/>
        </a:p>
      </dgm:t>
    </dgm:pt>
    <dgm:pt modelId="{ECB1A43A-2836-4E87-B54D-E59557CE0797}" type="sibTrans" cxnId="{E7A777CD-BE6D-4E86-B783-03A692AA28B2}">
      <dgm:prSet/>
      <dgm:spPr/>
      <dgm:t>
        <a:bodyPr/>
        <a:lstStyle/>
        <a:p>
          <a:endParaRPr kumimoji="1" lang="ja-JP" altLang="en-US" b="0"/>
        </a:p>
      </dgm:t>
    </dgm:pt>
    <dgm:pt modelId="{3209E0EC-CFA0-4353-965A-CC9CB81938F4}">
      <dgm:prSet custT="1"/>
      <dgm:spPr/>
      <dgm:t>
        <a:bodyPr/>
        <a:lstStyle/>
        <a:p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dirty="0">
              <a:highlight>
                <a:srgbClr val="FFFF00"/>
              </a:highlight>
              <a:latin typeface="+mj-ea"/>
              <a:ea typeface="+mj-ea"/>
            </a:rPr>
            <a:t>2016</a:t>
          </a:r>
          <a:r>
            <a:rPr kumimoji="1" lang="ja-JP" altLang="en-US" sz="1000" b="1" dirty="0">
              <a:highlight>
                <a:srgbClr val="FFFF00"/>
              </a:highlight>
              <a:latin typeface="+mj-ea"/>
              <a:ea typeface="+mj-ea"/>
            </a:rPr>
            <a:t>年　</a:t>
          </a:r>
          <a:r>
            <a:rPr kumimoji="1" lang="ja-JP" altLang="en-US" sz="1000" b="1" dirty="0">
              <a:latin typeface="+mj-ea"/>
              <a:ea typeface="+mj-ea"/>
            </a:rPr>
            <a:t>　　　　　　　　　　●</a:t>
          </a:r>
          <a:r>
            <a:rPr kumimoji="1" lang="ja-JP" altLang="ja-JP" sz="1000" b="1" dirty="0">
              <a:latin typeface="+mj-ea"/>
              <a:ea typeface="+mj-ea"/>
            </a:rPr>
            <a:t>月</a:t>
          </a:r>
          <a:r>
            <a:rPr kumimoji="1" lang="ja-JP" altLang="en-US" sz="1000" b="1" dirty="0">
              <a:latin typeface="+mj-ea"/>
              <a:ea typeface="+mj-ea"/>
            </a:rPr>
            <a:t>▲日：造影</a:t>
          </a:r>
          <a:r>
            <a:rPr kumimoji="1" lang="en-US" altLang="ja-JP" sz="1000" b="1" dirty="0">
              <a:latin typeface="+mj-ea"/>
              <a:ea typeface="+mj-ea"/>
            </a:rPr>
            <a:t>CT</a:t>
          </a:r>
          <a:r>
            <a:rPr kumimoji="1" lang="ja-JP" altLang="en-US" sz="1000" b="1" dirty="0" err="1">
              <a:latin typeface="+mj-ea"/>
              <a:ea typeface="+mj-ea"/>
            </a:rPr>
            <a:t>にて</a:t>
          </a:r>
          <a:r>
            <a:rPr kumimoji="1" lang="en-US" altLang="ja-JP" sz="1000" b="1" dirty="0">
              <a:latin typeface="+mj-ea"/>
              <a:ea typeface="+mj-ea"/>
            </a:rPr>
            <a:t>S8</a:t>
          </a:r>
          <a:r>
            <a:rPr kumimoji="1" lang="ja-JP" altLang="ja-JP" sz="1000" b="1" dirty="0">
              <a:latin typeface="+mj-ea"/>
              <a:ea typeface="+mj-ea"/>
            </a:rPr>
            <a:t>のリピオドールが</a:t>
          </a:r>
          <a:r>
            <a:rPr kumimoji="1" lang="en-US" altLang="ja-JP" sz="1000" b="1" dirty="0">
              <a:latin typeface="+mj-ea"/>
              <a:ea typeface="+mj-ea"/>
            </a:rPr>
            <a:t>washout</a:t>
          </a:r>
          <a:r>
            <a:rPr kumimoji="1" lang="ja-JP" altLang="ja-JP" sz="1000" b="1" dirty="0">
              <a:latin typeface="+mj-ea"/>
              <a:ea typeface="+mj-ea"/>
            </a:rPr>
            <a:t>され</a:t>
          </a:r>
          <a:r>
            <a:rPr kumimoji="1" lang="ja-JP" altLang="en-US" sz="1000" b="1" dirty="0">
              <a:latin typeface="+mj-ea"/>
              <a:ea typeface="+mj-ea"/>
            </a:rPr>
            <a:t>ており、偽病変と考えられていたところに早期濃染を認め、肝細胞癌と診断された。</a:t>
          </a:r>
          <a:endParaRPr kumimoji="1" lang="en-US" altLang="ja-JP" sz="1000" b="1" dirty="0">
            <a:latin typeface="+mj-ea"/>
            <a:ea typeface="+mj-ea"/>
          </a:endParaRPr>
        </a:p>
        <a:p>
          <a:r>
            <a:rPr kumimoji="1" lang="ja-JP" altLang="en-US" sz="1000" b="1" dirty="0">
              <a:latin typeface="+mj-ea"/>
              <a:ea typeface="+mj-ea"/>
            </a:rPr>
            <a:t>●月▲日：</a:t>
          </a:r>
          <a:r>
            <a:rPr kumimoji="1" lang="en-US" altLang="ja-JP" sz="1000" b="1" dirty="0">
              <a:latin typeface="+mj-ea"/>
              <a:ea typeface="+mj-ea"/>
            </a:rPr>
            <a:t>B-TACE</a:t>
          </a:r>
          <a:r>
            <a:rPr kumimoji="1" lang="ja-JP" altLang="en-US" sz="1000" b="1" dirty="0">
              <a:latin typeface="+mj-ea"/>
              <a:ea typeface="+mj-ea"/>
            </a:rPr>
            <a:t>による</a:t>
          </a:r>
          <a:r>
            <a:rPr kumimoji="1" lang="en-US" altLang="ja-JP" sz="1000" b="1" dirty="0">
              <a:latin typeface="+mj-ea"/>
              <a:ea typeface="+mj-ea"/>
            </a:rPr>
            <a:t>S8</a:t>
          </a:r>
          <a:r>
            <a:rPr kumimoji="1" lang="ja-JP" altLang="en-US" sz="1000" b="1" dirty="0">
              <a:latin typeface="+mj-ea"/>
              <a:ea typeface="+mj-ea"/>
            </a:rPr>
            <a:t>肝細胞癌の治療を目的として入院した。</a:t>
          </a:r>
          <a:endParaRPr kumimoji="1" lang="en-US" altLang="ja-JP" sz="1000" b="1" dirty="0">
            <a:latin typeface="+mj-ea"/>
            <a:ea typeface="+mj-ea"/>
          </a:endParaRPr>
        </a:p>
        <a:p>
          <a:r>
            <a:rPr kumimoji="1" lang="ja-JP" altLang="en-US" sz="1000" b="1" dirty="0">
              <a:latin typeface="+mj-ea"/>
              <a:ea typeface="+mj-ea"/>
            </a:rPr>
            <a:t>●月▲日：</a:t>
          </a:r>
          <a:r>
            <a:rPr kumimoji="1" lang="en-US" altLang="ja-JP" sz="1000" b="1" dirty="0">
              <a:latin typeface="+mj-ea"/>
              <a:ea typeface="+mj-ea"/>
            </a:rPr>
            <a:t>B-TACE</a:t>
          </a:r>
          <a:r>
            <a:rPr kumimoji="1" lang="ja-JP" altLang="en-US" sz="1000" b="1" dirty="0">
              <a:latin typeface="+mj-ea"/>
              <a:ea typeface="+mj-ea"/>
            </a:rPr>
            <a:t>　　　を施行した。</a:t>
          </a:r>
          <a:endParaRPr kumimoji="1" lang="ja-JP" altLang="ja-JP" sz="1000" b="1" dirty="0">
            <a:latin typeface="+mj-ea"/>
            <a:ea typeface="+mj-ea"/>
          </a:endParaRPr>
        </a:p>
        <a:p>
          <a:endParaRPr kumimoji="1" lang="ja-JP" altLang="en-US" sz="1400" b="0" dirty="0"/>
        </a:p>
      </dgm:t>
    </dgm:pt>
    <dgm:pt modelId="{44176E00-F25F-4CF4-B1ED-5BF49DB7B11F}" type="parTrans" cxnId="{B42E68C5-A690-4664-967B-36D79B4E05CD}">
      <dgm:prSet/>
      <dgm:spPr/>
      <dgm:t>
        <a:bodyPr/>
        <a:lstStyle/>
        <a:p>
          <a:endParaRPr kumimoji="1" lang="ja-JP" altLang="en-US" b="0"/>
        </a:p>
      </dgm:t>
    </dgm:pt>
    <dgm:pt modelId="{733E3735-EEF1-47A2-BFC3-E9E6E06CF7DA}" type="sibTrans" cxnId="{B42E68C5-A690-4664-967B-36D79B4E05CD}">
      <dgm:prSet/>
      <dgm:spPr/>
      <dgm:t>
        <a:bodyPr/>
        <a:lstStyle/>
        <a:p>
          <a:endParaRPr kumimoji="1" lang="ja-JP" altLang="en-US" b="0"/>
        </a:p>
      </dgm:t>
    </dgm:pt>
    <dgm:pt modelId="{B72502C3-92DD-47B1-9BE3-977351D24899}" type="pres">
      <dgm:prSet presAssocID="{F87B03C6-2E5F-44FF-B377-95740F74922F}" presName="arrowDiagram" presStyleCnt="0">
        <dgm:presLayoutVars>
          <dgm:chMax val="5"/>
          <dgm:dir/>
          <dgm:resizeHandles val="exact"/>
        </dgm:presLayoutVars>
      </dgm:prSet>
      <dgm:spPr/>
    </dgm:pt>
    <dgm:pt modelId="{1821E070-B2A5-4973-9F35-03D0A6C1D513}" type="pres">
      <dgm:prSet presAssocID="{F87B03C6-2E5F-44FF-B377-95740F74922F}" presName="arrow" presStyleLbl="bgShp" presStyleIdx="0" presStyleCnt="1" custAng="0" custScaleX="100734" custScaleY="80254" custLinFactNeighborX="-44205" custLinFactNeighborY="-27274"/>
      <dgm:spPr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</dgm:spPr>
    </dgm:pt>
    <dgm:pt modelId="{847C20D3-040A-4F9B-9616-7CE5A2E60E3B}" type="pres">
      <dgm:prSet presAssocID="{F87B03C6-2E5F-44FF-B377-95740F74922F}" presName="arrowDiagram5" presStyleCnt="0"/>
      <dgm:spPr/>
    </dgm:pt>
    <dgm:pt modelId="{F4CD12D9-C996-4425-A59E-7D0B257862C5}" type="pres">
      <dgm:prSet presAssocID="{06FB1DDC-FD56-4349-B102-2CD43C89CD65}" presName="bullet5a" presStyleLbl="node1" presStyleIdx="0" presStyleCnt="5" custLinFactX="-49369" custLinFactY="-33672" custLinFactNeighborX="-100000" custLinFactNeighborY="-100000"/>
      <dgm:spPr/>
    </dgm:pt>
    <dgm:pt modelId="{404A5653-991F-48F3-AE68-4E64B6F641C8}" type="pres">
      <dgm:prSet presAssocID="{06FB1DDC-FD56-4349-B102-2CD43C89CD65}" presName="textBox5a" presStyleLbl="revTx" presStyleIdx="0" presStyleCnt="5" custScaleX="128224" custLinFactNeighborX="-2059" custLinFactNeighborY="-44985">
        <dgm:presLayoutVars>
          <dgm:bulletEnabled val="1"/>
        </dgm:presLayoutVars>
      </dgm:prSet>
      <dgm:spPr/>
    </dgm:pt>
    <dgm:pt modelId="{75C97187-9133-4DEA-838E-A150FEE9FF4C}" type="pres">
      <dgm:prSet presAssocID="{7048C6E7-EB62-483E-85DA-88D65123D5FE}" presName="bullet5b" presStyleLbl="node1" presStyleIdx="1" presStyleCnt="5" custLinFactY="-18607" custLinFactNeighborX="38453" custLinFactNeighborY="-100000"/>
      <dgm:spPr/>
    </dgm:pt>
    <dgm:pt modelId="{300A5AB9-ADDC-4A57-8E8E-20EA35ECA5E1}" type="pres">
      <dgm:prSet presAssocID="{7048C6E7-EB62-483E-85DA-88D65123D5FE}" presName="textBox5b" presStyleLbl="revTx" presStyleIdx="1" presStyleCnt="5" custScaleX="110382" custLinFactNeighborX="17987" custLinFactNeighborY="-20038">
        <dgm:presLayoutVars>
          <dgm:bulletEnabled val="1"/>
        </dgm:presLayoutVars>
      </dgm:prSet>
      <dgm:spPr/>
    </dgm:pt>
    <dgm:pt modelId="{2A321F0B-DCD1-451C-808A-C0C45B5F9FFA}" type="pres">
      <dgm:prSet presAssocID="{1C1D15F0-D478-4DA7-92E9-419EF4B1DCB0}" presName="bullet5c" presStyleLbl="node1" presStyleIdx="2" presStyleCnt="5" custLinFactNeighborX="38159" custLinFactNeighborY="-44451"/>
      <dgm:spPr/>
    </dgm:pt>
    <dgm:pt modelId="{53A3E949-A58F-440F-A551-95CFD7AA4078}" type="pres">
      <dgm:prSet presAssocID="{1C1D15F0-D478-4DA7-92E9-419EF4B1DCB0}" presName="textBox5c" presStyleLbl="revTx" presStyleIdx="2" presStyleCnt="5" custScaleX="95418" custLinFactNeighborX="11808" custLinFactNeighborY="-10566">
        <dgm:presLayoutVars>
          <dgm:bulletEnabled val="1"/>
        </dgm:presLayoutVars>
      </dgm:prSet>
      <dgm:spPr/>
    </dgm:pt>
    <dgm:pt modelId="{7717327C-9757-43BB-B42D-04FD629379B8}" type="pres">
      <dgm:prSet presAssocID="{A75591F3-783E-4E31-9F86-0AD51445B9B4}" presName="bullet5d" presStyleLbl="node1" presStyleIdx="3" presStyleCnt="5" custScaleX="95947" custScaleY="95168" custLinFactNeighborX="6060" custLinFactNeighborY="-9516"/>
      <dgm:spPr/>
    </dgm:pt>
    <dgm:pt modelId="{DF5373EF-1AF4-484F-AB3E-5A286AFD74D7}" type="pres">
      <dgm:prSet presAssocID="{A75591F3-783E-4E31-9F86-0AD51445B9B4}" presName="textBox5d" presStyleLbl="revTx" presStyleIdx="3" presStyleCnt="5" custScaleX="109872" custScaleY="95168" custLinFactNeighborX="5426" custLinFactNeighborY="-3014">
        <dgm:presLayoutVars>
          <dgm:bulletEnabled val="1"/>
        </dgm:presLayoutVars>
      </dgm:prSet>
      <dgm:spPr/>
    </dgm:pt>
    <dgm:pt modelId="{D04139E2-150B-4C67-AC8B-893F0F74B50D}" type="pres">
      <dgm:prSet presAssocID="{3209E0EC-CFA0-4353-965A-CC9CB81938F4}" presName="bullet5e" presStyleLbl="node1" presStyleIdx="4" presStyleCnt="5" custLinFactNeighborX="3365" custLinFactNeighborY="5353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A1F0EB57-A882-4500-BFF2-8BFB4E9282B6}" type="pres">
      <dgm:prSet presAssocID="{3209E0EC-CFA0-4353-965A-CC9CB81938F4}" presName="textBox5e" presStyleLbl="revTx" presStyleIdx="4" presStyleCnt="5" custScaleX="99347" custScaleY="64245" custLinFactNeighborX="1812" custLinFactNeighborY="-18394">
        <dgm:presLayoutVars>
          <dgm:bulletEnabled val="1"/>
        </dgm:presLayoutVars>
      </dgm:prSet>
      <dgm:spPr/>
    </dgm:pt>
  </dgm:ptLst>
  <dgm:cxnLst>
    <dgm:cxn modelId="{E3544716-000D-4AE9-A50C-D8749A33723B}" type="presOf" srcId="{7048C6E7-EB62-483E-85DA-88D65123D5FE}" destId="{300A5AB9-ADDC-4A57-8E8E-20EA35ECA5E1}" srcOrd="0" destOrd="0" presId="urn:microsoft.com/office/officeart/2005/8/layout/arrow2"/>
    <dgm:cxn modelId="{D13D3430-F6CF-42EC-910E-E44F14C1643D}" srcId="{F87B03C6-2E5F-44FF-B377-95740F74922F}" destId="{06FB1DDC-FD56-4349-B102-2CD43C89CD65}" srcOrd="0" destOrd="0" parTransId="{6E987B71-3CAB-4533-9653-6CD116A30278}" sibTransId="{2FA62BDC-0132-4D1E-969E-577AEFE018A9}"/>
    <dgm:cxn modelId="{DA118B5C-B906-4E9A-8818-8C9A3A7AA424}" type="presOf" srcId="{06FB1DDC-FD56-4349-B102-2CD43C89CD65}" destId="{404A5653-991F-48F3-AE68-4E64B6F641C8}" srcOrd="0" destOrd="0" presId="urn:microsoft.com/office/officeart/2005/8/layout/arrow2"/>
    <dgm:cxn modelId="{7BD17841-F542-4D57-ADB3-0ADA613E0754}" type="presOf" srcId="{3209E0EC-CFA0-4353-965A-CC9CB81938F4}" destId="{A1F0EB57-A882-4500-BFF2-8BFB4E9282B6}" srcOrd="0" destOrd="0" presId="urn:microsoft.com/office/officeart/2005/8/layout/arrow2"/>
    <dgm:cxn modelId="{B42E68C5-A690-4664-967B-36D79B4E05CD}" srcId="{F87B03C6-2E5F-44FF-B377-95740F74922F}" destId="{3209E0EC-CFA0-4353-965A-CC9CB81938F4}" srcOrd="4" destOrd="0" parTransId="{44176E00-F25F-4CF4-B1ED-5BF49DB7B11F}" sibTransId="{733E3735-EEF1-47A2-BFC3-E9E6E06CF7DA}"/>
    <dgm:cxn modelId="{9DBE06C6-3840-48DA-9FC4-0FD681FACEC8}" type="presOf" srcId="{A75591F3-783E-4E31-9F86-0AD51445B9B4}" destId="{DF5373EF-1AF4-484F-AB3E-5A286AFD74D7}" srcOrd="0" destOrd="0" presId="urn:microsoft.com/office/officeart/2005/8/layout/arrow2"/>
    <dgm:cxn modelId="{E7A777CD-BE6D-4E86-B783-03A692AA28B2}" srcId="{F87B03C6-2E5F-44FF-B377-95740F74922F}" destId="{A75591F3-783E-4E31-9F86-0AD51445B9B4}" srcOrd="3" destOrd="0" parTransId="{E11181BF-2923-413A-AE08-D197136E9BA4}" sibTransId="{ECB1A43A-2836-4E87-B54D-E59557CE0797}"/>
    <dgm:cxn modelId="{43B341D6-D4C4-4BB7-B7DB-46625E85A474}" type="presOf" srcId="{F87B03C6-2E5F-44FF-B377-95740F74922F}" destId="{B72502C3-92DD-47B1-9BE3-977351D24899}" srcOrd="0" destOrd="0" presId="urn:microsoft.com/office/officeart/2005/8/layout/arrow2"/>
    <dgm:cxn modelId="{5BA159E7-3BD0-48F0-BD4A-27F0A83A8F10}" srcId="{F87B03C6-2E5F-44FF-B377-95740F74922F}" destId="{7048C6E7-EB62-483E-85DA-88D65123D5FE}" srcOrd="1" destOrd="0" parTransId="{AB4D32A1-02D6-4F92-B0AC-FF26FDFAEE2C}" sibTransId="{D1B47513-3688-4BAB-8837-14A3EE0D4D27}"/>
    <dgm:cxn modelId="{721EB2E7-7D1B-47CF-9362-63DFFBBD5800}" type="presOf" srcId="{1C1D15F0-D478-4DA7-92E9-419EF4B1DCB0}" destId="{53A3E949-A58F-440F-A551-95CFD7AA4078}" srcOrd="0" destOrd="0" presId="urn:microsoft.com/office/officeart/2005/8/layout/arrow2"/>
    <dgm:cxn modelId="{FA778BF3-5DFD-45AE-A825-8BD8258D2231}" srcId="{F87B03C6-2E5F-44FF-B377-95740F74922F}" destId="{1C1D15F0-D478-4DA7-92E9-419EF4B1DCB0}" srcOrd="2" destOrd="0" parTransId="{2FC1751F-9F7C-4F1C-8B12-F21F8A890CE0}" sibTransId="{FBE99CF8-335A-4FC8-B923-73D1261E7969}"/>
    <dgm:cxn modelId="{A70A1C46-8CA9-42B3-9180-61F8F55FBC24}" type="presParOf" srcId="{B72502C3-92DD-47B1-9BE3-977351D24899}" destId="{1821E070-B2A5-4973-9F35-03D0A6C1D513}" srcOrd="0" destOrd="0" presId="urn:microsoft.com/office/officeart/2005/8/layout/arrow2"/>
    <dgm:cxn modelId="{547C5943-43C5-4D20-96C6-403C6358861E}" type="presParOf" srcId="{B72502C3-92DD-47B1-9BE3-977351D24899}" destId="{847C20D3-040A-4F9B-9616-7CE5A2E60E3B}" srcOrd="1" destOrd="0" presId="urn:microsoft.com/office/officeart/2005/8/layout/arrow2"/>
    <dgm:cxn modelId="{B971C7D6-E069-45B8-BA6E-0377D0196C52}" type="presParOf" srcId="{847C20D3-040A-4F9B-9616-7CE5A2E60E3B}" destId="{F4CD12D9-C996-4425-A59E-7D0B257862C5}" srcOrd="0" destOrd="0" presId="urn:microsoft.com/office/officeart/2005/8/layout/arrow2"/>
    <dgm:cxn modelId="{7E85612F-506F-42F7-BA29-C8BF025F8A22}" type="presParOf" srcId="{847C20D3-040A-4F9B-9616-7CE5A2E60E3B}" destId="{404A5653-991F-48F3-AE68-4E64B6F641C8}" srcOrd="1" destOrd="0" presId="urn:microsoft.com/office/officeart/2005/8/layout/arrow2"/>
    <dgm:cxn modelId="{FDC3660A-84A1-48DC-B19C-C1468A764D70}" type="presParOf" srcId="{847C20D3-040A-4F9B-9616-7CE5A2E60E3B}" destId="{75C97187-9133-4DEA-838E-A150FEE9FF4C}" srcOrd="2" destOrd="0" presId="urn:microsoft.com/office/officeart/2005/8/layout/arrow2"/>
    <dgm:cxn modelId="{CCCB0CD6-2A73-4387-9B44-7CC525DF8D7D}" type="presParOf" srcId="{847C20D3-040A-4F9B-9616-7CE5A2E60E3B}" destId="{300A5AB9-ADDC-4A57-8E8E-20EA35ECA5E1}" srcOrd="3" destOrd="0" presId="urn:microsoft.com/office/officeart/2005/8/layout/arrow2"/>
    <dgm:cxn modelId="{E79121A3-61A8-4955-A703-D896E9BB7E7F}" type="presParOf" srcId="{847C20D3-040A-4F9B-9616-7CE5A2E60E3B}" destId="{2A321F0B-DCD1-451C-808A-C0C45B5F9FFA}" srcOrd="4" destOrd="0" presId="urn:microsoft.com/office/officeart/2005/8/layout/arrow2"/>
    <dgm:cxn modelId="{A62F4D42-A50E-4E57-9832-639B672A17D2}" type="presParOf" srcId="{847C20D3-040A-4F9B-9616-7CE5A2E60E3B}" destId="{53A3E949-A58F-440F-A551-95CFD7AA4078}" srcOrd="5" destOrd="0" presId="urn:microsoft.com/office/officeart/2005/8/layout/arrow2"/>
    <dgm:cxn modelId="{6A5A788A-D916-4813-A550-D997F2E9DE40}" type="presParOf" srcId="{847C20D3-040A-4F9B-9616-7CE5A2E60E3B}" destId="{7717327C-9757-43BB-B42D-04FD629379B8}" srcOrd="6" destOrd="0" presId="urn:microsoft.com/office/officeart/2005/8/layout/arrow2"/>
    <dgm:cxn modelId="{301FB036-9EF4-4910-9579-B8C59039C1EE}" type="presParOf" srcId="{847C20D3-040A-4F9B-9616-7CE5A2E60E3B}" destId="{DF5373EF-1AF4-484F-AB3E-5A286AFD74D7}" srcOrd="7" destOrd="0" presId="urn:microsoft.com/office/officeart/2005/8/layout/arrow2"/>
    <dgm:cxn modelId="{3D11C365-33C0-4CF9-801F-414DB6C70F36}" type="presParOf" srcId="{847C20D3-040A-4F9B-9616-7CE5A2E60E3B}" destId="{D04139E2-150B-4C67-AC8B-893F0F74B50D}" srcOrd="8" destOrd="0" presId="urn:microsoft.com/office/officeart/2005/8/layout/arrow2"/>
    <dgm:cxn modelId="{53B3E6AF-F52D-4454-80C3-D55A032A4788}" type="presParOf" srcId="{847C20D3-040A-4F9B-9616-7CE5A2E60E3B}" destId="{A1F0EB57-A882-4500-BFF2-8BFB4E9282B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1E070-B2A5-4973-9F35-03D0A6C1D513}">
      <dsp:nvSpPr>
        <dsp:cNvPr id="0" name=""/>
        <dsp:cNvSpPr/>
      </dsp:nvSpPr>
      <dsp:spPr>
        <a:xfrm>
          <a:off x="0" y="0"/>
          <a:ext cx="8820443" cy="4391986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4CD12D9-C996-4425-A59E-7D0B257862C5}">
      <dsp:nvSpPr>
        <dsp:cNvPr id="0" name=""/>
        <dsp:cNvSpPr/>
      </dsp:nvSpPr>
      <dsp:spPr>
        <a:xfrm>
          <a:off x="593815" y="3530071"/>
          <a:ext cx="201391" cy="2013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4A5653-991F-48F3-AE68-4E64B6F641C8}">
      <dsp:nvSpPr>
        <dsp:cNvPr id="0" name=""/>
        <dsp:cNvSpPr/>
      </dsp:nvSpPr>
      <dsp:spPr>
        <a:xfrm>
          <a:off x="809837" y="3314051"/>
          <a:ext cx="1470804" cy="130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713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kern="1200" dirty="0">
              <a:highlight>
                <a:srgbClr val="FFFF00"/>
              </a:highlight>
              <a:latin typeface="+mj-ea"/>
              <a:ea typeface="+mj-ea"/>
            </a:rPr>
            <a:t>1987</a:t>
          </a: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年</a:t>
          </a:r>
          <a:r>
            <a:rPr kumimoji="1" lang="ja-JP" altLang="en-US" sz="1000" b="1" kern="1200" dirty="0">
              <a:latin typeface="+mj-ea"/>
              <a:ea typeface="+mj-ea"/>
            </a:rPr>
            <a:t>　　　　　　　　　　　　　他院にて非</a:t>
          </a:r>
          <a:r>
            <a:rPr kumimoji="1" lang="en-US" altLang="ja-JP" sz="1000" b="1" kern="1200" dirty="0">
              <a:latin typeface="+mj-ea"/>
              <a:ea typeface="+mj-ea"/>
            </a:rPr>
            <a:t>A</a:t>
          </a:r>
          <a:r>
            <a:rPr kumimoji="1" lang="ja-JP" altLang="en-US" sz="1000" b="1" kern="1200" dirty="0">
              <a:latin typeface="+mj-ea"/>
              <a:ea typeface="+mj-ea"/>
            </a:rPr>
            <a:t>非</a:t>
          </a:r>
          <a:r>
            <a:rPr kumimoji="1" lang="en-US" altLang="ja-JP" sz="1000" b="1" kern="1200" dirty="0">
              <a:latin typeface="+mj-ea"/>
              <a:ea typeface="+mj-ea"/>
            </a:rPr>
            <a:t>B</a:t>
          </a:r>
          <a:r>
            <a:rPr kumimoji="1" lang="ja-JP" altLang="en-US" sz="1000" b="1" kern="1200" dirty="0">
              <a:latin typeface="+mj-ea"/>
              <a:ea typeface="+mj-ea"/>
            </a:rPr>
            <a:t>型肝炎を指摘された。</a:t>
          </a:r>
          <a:endParaRPr kumimoji="1" lang="en-US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kern="1200" dirty="0">
              <a:highlight>
                <a:srgbClr val="FFFF00"/>
              </a:highlight>
              <a:latin typeface="+mj-ea"/>
              <a:ea typeface="+mj-ea"/>
            </a:rPr>
            <a:t>1997-2005</a:t>
          </a: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年</a:t>
          </a:r>
          <a:r>
            <a:rPr kumimoji="1" lang="ja-JP" altLang="en-US" sz="1000" b="1" kern="1200" dirty="0">
              <a:latin typeface="+mj-ea"/>
              <a:ea typeface="+mj-ea"/>
            </a:rPr>
            <a:t>　　　　　　　　　　</a:t>
          </a:r>
          <a:r>
            <a:rPr kumimoji="1" lang="en-US" altLang="ja-JP" sz="1000" b="1" kern="1200" dirty="0">
              <a:latin typeface="+mj-ea"/>
              <a:ea typeface="+mj-ea"/>
            </a:rPr>
            <a:t>C</a:t>
          </a:r>
          <a:r>
            <a:rPr kumimoji="1" lang="ja-JP" altLang="en-US" sz="1000" b="1" kern="1200" dirty="0">
              <a:latin typeface="+mj-ea"/>
              <a:ea typeface="+mj-ea"/>
            </a:rPr>
            <a:t>型肝炎と診断され、</a:t>
          </a:r>
          <a:r>
            <a:rPr kumimoji="1" lang="en-US" altLang="ja-JP" sz="1000" b="1" kern="1200" dirty="0">
              <a:latin typeface="+mj-ea"/>
              <a:ea typeface="+mj-ea"/>
            </a:rPr>
            <a:t>IFN</a:t>
          </a:r>
          <a:r>
            <a:rPr kumimoji="1" lang="ja-JP" altLang="en-US" sz="1000" b="1" kern="1200" dirty="0">
              <a:latin typeface="+mj-ea"/>
              <a:ea typeface="+mj-ea"/>
            </a:rPr>
            <a:t>　　治療を行ったが、発熱・掻痒感・抑うつ気分などの有害事象により、持続性ウイルス学的　　著効</a:t>
          </a:r>
          <a:r>
            <a:rPr kumimoji="1" lang="en-US" altLang="ja-JP" sz="1000" b="1" kern="1200" dirty="0">
              <a:latin typeface="+mj-ea"/>
              <a:ea typeface="+mj-ea"/>
            </a:rPr>
            <a:t>(SVR)</a:t>
          </a:r>
          <a:r>
            <a:rPr kumimoji="1" lang="ja-JP" altLang="en-US" sz="1000" b="1" kern="1200" dirty="0">
              <a:latin typeface="+mj-ea"/>
              <a:ea typeface="+mj-ea"/>
            </a:rPr>
            <a:t>なく中断した。</a:t>
          </a:r>
          <a:endParaRPr kumimoji="1" lang="en-US" altLang="ja-JP" sz="1000" b="1" kern="1200" dirty="0">
            <a:latin typeface="+mj-ea"/>
            <a:ea typeface="+mj-ea"/>
          </a:endParaRPr>
        </a:p>
      </dsp:txBody>
      <dsp:txXfrm>
        <a:off x="809837" y="3314051"/>
        <a:ext cx="1470804" cy="1302480"/>
      </dsp:txXfrm>
    </dsp:sp>
    <dsp:sp modelId="{75C97187-9133-4DEA-838E-A150FEE9FF4C}">
      <dsp:nvSpPr>
        <dsp:cNvPr id="0" name=""/>
        <dsp:cNvSpPr/>
      </dsp:nvSpPr>
      <dsp:spPr>
        <a:xfrm>
          <a:off x="2105988" y="2377943"/>
          <a:ext cx="315222" cy="3152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A5AB9-ADDC-4A57-8E8E-20EA35ECA5E1}">
      <dsp:nvSpPr>
        <dsp:cNvPr id="0" name=""/>
        <dsp:cNvSpPr/>
      </dsp:nvSpPr>
      <dsp:spPr>
        <a:xfrm>
          <a:off x="2328380" y="2449954"/>
          <a:ext cx="1604429" cy="229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3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kern="1200" dirty="0">
              <a:highlight>
                <a:srgbClr val="FFFF00"/>
              </a:highlight>
              <a:latin typeface="+mj-ea"/>
              <a:ea typeface="+mj-ea"/>
            </a:rPr>
            <a:t>2007</a:t>
          </a: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年</a:t>
          </a:r>
          <a:r>
            <a:rPr kumimoji="1" lang="ja-JP" altLang="en-US" sz="1000" b="1" kern="1200" dirty="0">
              <a:latin typeface="+mj-ea"/>
              <a:ea typeface="+mj-ea"/>
            </a:rPr>
            <a:t>　　　　　　　　　　　　●月：他院にて腹部</a:t>
          </a:r>
          <a:r>
            <a:rPr kumimoji="1" lang="en-US" altLang="ja-JP" sz="1000" b="1" kern="1200" dirty="0">
              <a:latin typeface="+mj-ea"/>
              <a:ea typeface="+mj-ea"/>
            </a:rPr>
            <a:t>CT</a:t>
          </a:r>
          <a:r>
            <a:rPr kumimoji="1" lang="ja-JP" altLang="en-US" sz="1000" b="1" kern="1200" dirty="0">
              <a:latin typeface="+mj-ea"/>
              <a:ea typeface="+mj-ea"/>
            </a:rPr>
            <a:t>　にて肝細胞癌を疑われた。</a:t>
          </a:r>
          <a:endParaRPr kumimoji="1" lang="en-US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latin typeface="+mj-ea"/>
              <a:ea typeface="+mj-ea"/>
            </a:rPr>
            <a:t>●月：精査目的として　　　当院当科を紹介受診した。</a:t>
          </a:r>
          <a:endParaRPr kumimoji="1" lang="en-US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b="1" kern="1200" dirty="0">
              <a:latin typeface="+mj-ea"/>
              <a:ea typeface="+mj-ea"/>
            </a:rPr>
            <a:t>7</a:t>
          </a:r>
          <a:r>
            <a:rPr kumimoji="1" lang="ja-JP" altLang="en-US" sz="1000" b="1" kern="1200" dirty="0">
              <a:latin typeface="+mj-ea"/>
              <a:ea typeface="+mj-ea"/>
            </a:rPr>
            <a:t>月：肝生検にて</a:t>
          </a:r>
          <a:r>
            <a:rPr kumimoji="1" lang="en-US" altLang="ja-JP" sz="1000" b="1" kern="1200" dirty="0">
              <a:latin typeface="+mj-ea"/>
              <a:ea typeface="+mj-ea"/>
            </a:rPr>
            <a:t>S8</a:t>
          </a:r>
          <a:r>
            <a:rPr kumimoji="1" lang="ja-JP" altLang="en-US" sz="1000" b="1" kern="1200" dirty="0">
              <a:latin typeface="+mj-ea"/>
              <a:ea typeface="+mj-ea"/>
            </a:rPr>
            <a:t>初発　肝細胞癌と診断され、　　経皮的ラジオ波焼灼療法</a:t>
          </a:r>
          <a:r>
            <a:rPr kumimoji="1" lang="en-US" altLang="ja-JP" sz="1000" b="1" kern="1200" dirty="0">
              <a:latin typeface="+mj-ea"/>
              <a:ea typeface="+mj-ea"/>
            </a:rPr>
            <a:t>(RFA)</a:t>
          </a:r>
          <a:r>
            <a:rPr kumimoji="1" lang="ja-JP" altLang="en-US" sz="1000" b="1" kern="1200" dirty="0">
              <a:latin typeface="+mj-ea"/>
              <a:ea typeface="+mj-ea"/>
            </a:rPr>
            <a:t>を施行した。</a:t>
          </a:r>
          <a:endParaRPr kumimoji="1" lang="en-US" altLang="ja-JP" sz="1000" b="1" kern="1200" dirty="0">
            <a:latin typeface="+mj-ea"/>
            <a:ea typeface="+mj-ea"/>
          </a:endParaRPr>
        </a:p>
      </dsp:txBody>
      <dsp:txXfrm>
        <a:off x="2328380" y="2449954"/>
        <a:ext cx="1604429" cy="2293022"/>
      </dsp:txXfrm>
    </dsp:sp>
    <dsp:sp modelId="{2A321F0B-DCD1-451C-808A-C0C45B5F9FFA}">
      <dsp:nvSpPr>
        <dsp:cNvPr id="0" name=""/>
        <dsp:cNvSpPr/>
      </dsp:nvSpPr>
      <dsp:spPr>
        <a:xfrm>
          <a:off x="3546144" y="1729872"/>
          <a:ext cx="420296" cy="4202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3E949-A58F-440F-A551-95CFD7AA4078}">
      <dsp:nvSpPr>
        <dsp:cNvPr id="0" name=""/>
        <dsp:cNvSpPr/>
      </dsp:nvSpPr>
      <dsp:spPr>
        <a:xfrm>
          <a:off x="3834176" y="1801878"/>
          <a:ext cx="1612508" cy="307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706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kern="1200" dirty="0">
              <a:highlight>
                <a:srgbClr val="FFFF00"/>
              </a:highlight>
              <a:latin typeface="+mj-ea"/>
              <a:ea typeface="+mj-ea"/>
            </a:rPr>
            <a:t>2013</a:t>
          </a: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年</a:t>
          </a:r>
          <a:endParaRPr kumimoji="1" lang="en-US" altLang="ja-JP" sz="1000" b="1" kern="1200" dirty="0">
            <a:highlight>
              <a:srgbClr val="FFFF00"/>
            </a:highlight>
            <a:latin typeface="+mj-ea"/>
            <a:ea typeface="+mj-ea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latin typeface="+mj-ea"/>
              <a:ea typeface="+mj-ea"/>
            </a:rPr>
            <a:t>●月：</a:t>
          </a:r>
          <a:r>
            <a:rPr kumimoji="1" lang="en-US" altLang="ja-JP" sz="1000" b="1" kern="1200" dirty="0">
              <a:latin typeface="+mj-ea"/>
              <a:ea typeface="+mj-ea"/>
            </a:rPr>
            <a:t>MRI</a:t>
          </a:r>
          <a:r>
            <a:rPr kumimoji="1" lang="ja-JP" altLang="en-US" sz="1000" b="1" kern="1200" dirty="0" err="1">
              <a:latin typeface="+mj-ea"/>
              <a:ea typeface="+mj-ea"/>
            </a:rPr>
            <a:t>にて</a:t>
          </a:r>
          <a:r>
            <a:rPr kumimoji="1" lang="en-US" altLang="ja-JP" sz="1000" b="1" kern="1200" dirty="0">
              <a:latin typeface="+mj-ea"/>
              <a:ea typeface="+mj-ea"/>
            </a:rPr>
            <a:t>S3&amp;S8</a:t>
          </a:r>
          <a:r>
            <a:rPr kumimoji="1" lang="ja-JP" altLang="en-US" sz="1000" b="1" kern="1200" dirty="0">
              <a:latin typeface="+mj-ea"/>
              <a:ea typeface="+mj-ea"/>
            </a:rPr>
            <a:t>　　肝細胞癌と診断された。</a:t>
          </a:r>
          <a:endParaRPr kumimoji="1" lang="en-US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latin typeface="+mj-ea"/>
              <a:ea typeface="+mj-ea"/>
            </a:rPr>
            <a:t>・</a:t>
          </a:r>
          <a:r>
            <a:rPr kumimoji="1" lang="en-US" altLang="ja-JP" sz="1000" b="1" kern="1200" dirty="0">
              <a:latin typeface="+mj-ea"/>
              <a:ea typeface="+mj-ea"/>
            </a:rPr>
            <a:t>2014</a:t>
          </a:r>
          <a:r>
            <a:rPr kumimoji="1" lang="ja-JP" altLang="en-US" sz="1000" b="1" kern="1200" dirty="0">
              <a:latin typeface="+mj-ea"/>
              <a:ea typeface="+mj-ea"/>
            </a:rPr>
            <a:t>年　　　　　　　　　　　　●月：全肝シスプラチン</a:t>
          </a:r>
          <a:r>
            <a:rPr kumimoji="1" lang="en-US" altLang="ja-JP" sz="1000" b="1" kern="1200" dirty="0">
              <a:latin typeface="+mj-ea"/>
              <a:ea typeface="+mj-ea"/>
            </a:rPr>
            <a:t>(DDP-H)</a:t>
          </a:r>
          <a:r>
            <a:rPr kumimoji="1" lang="ja-JP" altLang="en-US" sz="1000" b="1" kern="1200" dirty="0" err="1">
              <a:latin typeface="+mj-ea"/>
              <a:ea typeface="+mj-ea"/>
            </a:rPr>
            <a:t>、</a:t>
          </a:r>
          <a:r>
            <a:rPr kumimoji="1" lang="en-US" altLang="ja-JP" sz="1000" b="1" kern="1200" dirty="0">
              <a:latin typeface="+mj-ea"/>
              <a:ea typeface="+mj-ea"/>
            </a:rPr>
            <a:t>S8</a:t>
          </a:r>
          <a:r>
            <a:rPr kumimoji="1" lang="ja-JP" altLang="en-US" sz="1000" b="1" kern="1200" dirty="0">
              <a:latin typeface="+mj-ea"/>
              <a:ea typeface="+mj-ea"/>
            </a:rPr>
            <a:t>病変に対して</a:t>
          </a:r>
          <a:r>
            <a:rPr kumimoji="1" lang="en-US" altLang="ja-JP" sz="1000" b="1" kern="1200" dirty="0">
              <a:latin typeface="+mj-ea"/>
              <a:ea typeface="+mj-ea"/>
            </a:rPr>
            <a:t>RFA</a:t>
          </a:r>
          <a:r>
            <a:rPr kumimoji="1" lang="ja-JP" altLang="en-US" sz="1000" b="1" kern="1200" dirty="0">
              <a:latin typeface="+mj-ea"/>
              <a:ea typeface="+mj-ea"/>
            </a:rPr>
            <a:t>を施行した。</a:t>
          </a:r>
          <a:endParaRPr kumimoji="1" lang="en-US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latin typeface="+mj-ea"/>
              <a:ea typeface="+mj-ea"/>
            </a:rPr>
            <a:t>●月：</a:t>
          </a:r>
          <a:r>
            <a:rPr kumimoji="1" lang="en-US" altLang="ja-JP" sz="1000" b="1" kern="1200" dirty="0">
              <a:latin typeface="+mj-ea"/>
              <a:ea typeface="+mj-ea"/>
            </a:rPr>
            <a:t>S3</a:t>
          </a:r>
          <a:r>
            <a:rPr kumimoji="1" lang="ja-JP" altLang="en-US" sz="1000" b="1" kern="1200" dirty="0">
              <a:latin typeface="+mj-ea"/>
              <a:ea typeface="+mj-ea"/>
            </a:rPr>
            <a:t>病変に対し肝部分切除術を施行した。</a:t>
          </a:r>
          <a:endParaRPr kumimoji="1" lang="en-US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400" b="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200" b="0" kern="1200" dirty="0"/>
        </a:p>
      </dsp:txBody>
      <dsp:txXfrm>
        <a:off x="3834176" y="1801878"/>
        <a:ext cx="1612508" cy="3075605"/>
      </dsp:txXfrm>
    </dsp:sp>
    <dsp:sp modelId="{7717327C-9757-43BB-B42D-04FD629379B8}">
      <dsp:nvSpPr>
        <dsp:cNvPr id="0" name=""/>
        <dsp:cNvSpPr/>
      </dsp:nvSpPr>
      <dsp:spPr>
        <a:xfrm>
          <a:off x="5058312" y="1225819"/>
          <a:ext cx="520879" cy="516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5373EF-1AF4-484F-AB3E-5A286AFD74D7}">
      <dsp:nvSpPr>
        <dsp:cNvPr id="0" name=""/>
        <dsp:cNvSpPr/>
      </dsp:nvSpPr>
      <dsp:spPr>
        <a:xfrm>
          <a:off x="5294434" y="1513878"/>
          <a:ext cx="1924116" cy="3489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662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kern="1200" dirty="0">
              <a:highlight>
                <a:srgbClr val="FFFF00"/>
              </a:highlight>
              <a:latin typeface="+mj-ea"/>
              <a:ea typeface="+mj-ea"/>
            </a:rPr>
            <a:t>2016</a:t>
          </a: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年</a:t>
          </a:r>
          <a:r>
            <a:rPr kumimoji="1" lang="ja-JP" altLang="en-US" sz="1000" b="1" kern="1200" dirty="0">
              <a:latin typeface="+mj-ea"/>
              <a:ea typeface="+mj-ea"/>
            </a:rPr>
            <a:t>　　　　　　　　　　　</a:t>
          </a:r>
          <a:endParaRPr kumimoji="1" lang="en-US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latin typeface="+mj-ea"/>
              <a:ea typeface="+mj-ea"/>
            </a:rPr>
            <a:t>●月▲日：レジパスビル</a:t>
          </a:r>
          <a:r>
            <a:rPr kumimoji="1" lang="en-US" altLang="ja-JP" sz="1000" b="1" kern="1200" dirty="0">
              <a:latin typeface="+mj-ea"/>
              <a:ea typeface="+mj-ea"/>
            </a:rPr>
            <a:t>+</a:t>
          </a: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latin typeface="+mj-ea"/>
              <a:ea typeface="+mj-ea"/>
            </a:rPr>
            <a:t>ソホステビルで</a:t>
          </a:r>
          <a:r>
            <a:rPr kumimoji="1" lang="en-US" altLang="ja-JP" sz="1000" b="1" kern="1200" dirty="0">
              <a:latin typeface="+mj-ea"/>
              <a:ea typeface="+mj-ea"/>
            </a:rPr>
            <a:t>C</a:t>
          </a:r>
          <a:r>
            <a:rPr kumimoji="1" lang="ja-JP" altLang="en-US" sz="1000" b="1" kern="1200" dirty="0">
              <a:latin typeface="+mj-ea"/>
              <a:ea typeface="+mj-ea"/>
            </a:rPr>
            <a:t>型肝炎　　　に対する治療を行い、　　　　</a:t>
          </a:r>
          <a:r>
            <a:rPr kumimoji="1" lang="en-US" altLang="ja-JP" sz="1000" b="1" kern="1200" dirty="0">
              <a:latin typeface="+mj-ea"/>
              <a:ea typeface="+mj-ea"/>
            </a:rPr>
            <a:t>SVR</a:t>
          </a:r>
          <a:r>
            <a:rPr kumimoji="1" lang="ja-JP" altLang="en-US" sz="1000" b="1" kern="1200" dirty="0">
              <a:latin typeface="+mj-ea"/>
              <a:ea typeface="+mj-ea"/>
            </a:rPr>
            <a:t>となった。</a:t>
          </a:r>
          <a:endParaRPr kumimoji="1" lang="en-US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latin typeface="+mj-ea"/>
              <a:ea typeface="+mj-ea"/>
            </a:rPr>
            <a:t>●月▲日：</a:t>
          </a:r>
          <a:r>
            <a:rPr kumimoji="1" lang="en-US" altLang="ja-JP" sz="1000" b="1" kern="1200" dirty="0">
              <a:latin typeface="+mj-ea"/>
              <a:ea typeface="+mj-ea"/>
            </a:rPr>
            <a:t>MRI</a:t>
          </a:r>
          <a:r>
            <a:rPr kumimoji="1" lang="ja-JP" altLang="en-US" sz="1000" b="1" kern="1200" dirty="0" err="1">
              <a:latin typeface="+mj-ea"/>
              <a:ea typeface="+mj-ea"/>
            </a:rPr>
            <a:t>にて</a:t>
          </a:r>
          <a:r>
            <a:rPr kumimoji="1" lang="en-US" altLang="ja-JP" sz="1000" b="1" kern="1200" dirty="0">
              <a:latin typeface="+mj-ea"/>
              <a:ea typeface="+mj-ea"/>
            </a:rPr>
            <a:t>S8</a:t>
          </a:r>
          <a:r>
            <a:rPr kumimoji="1" lang="ja-JP" altLang="en-US" sz="1000" b="1" kern="1200" dirty="0">
              <a:latin typeface="+mj-ea"/>
              <a:ea typeface="+mj-ea"/>
            </a:rPr>
            <a:t>ドーム下に古典的肝細胞癌を認めた。</a:t>
          </a:r>
          <a:endParaRPr kumimoji="1" lang="en-US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latin typeface="+mj-ea"/>
              <a:ea typeface="+mj-ea"/>
            </a:rPr>
            <a:t>●月▲日：全肝</a:t>
          </a:r>
          <a:r>
            <a:rPr kumimoji="1" lang="en-US" altLang="ja-JP" sz="1000" b="1" kern="1200" dirty="0">
              <a:latin typeface="+mj-ea"/>
              <a:ea typeface="+mj-ea"/>
            </a:rPr>
            <a:t>DDP-H 75mg</a:t>
          </a:r>
          <a:r>
            <a:rPr kumimoji="1" lang="ja-JP" altLang="en-US" sz="1000" b="1" kern="1200" dirty="0" err="1">
              <a:latin typeface="+mj-ea"/>
              <a:ea typeface="+mj-ea"/>
            </a:rPr>
            <a:t>、</a:t>
          </a:r>
          <a:r>
            <a:rPr kumimoji="1" lang="en-US" altLang="ja-JP" sz="1000" b="1" kern="1200" dirty="0">
              <a:latin typeface="+mj-ea"/>
              <a:ea typeface="+mj-ea"/>
            </a:rPr>
            <a:t>S8</a:t>
          </a:r>
          <a:r>
            <a:rPr kumimoji="1" lang="ja-JP" altLang="en-US" sz="1000" b="1" kern="1200" dirty="0">
              <a:latin typeface="+mj-ea"/>
              <a:ea typeface="+mj-ea"/>
            </a:rPr>
            <a:t>病変に対して、肝動脈化学塞栓療法</a:t>
          </a:r>
          <a:r>
            <a:rPr kumimoji="1" lang="en-US" altLang="ja-JP" sz="1000" b="1" kern="1200" dirty="0">
              <a:latin typeface="+mj-ea"/>
              <a:ea typeface="+mj-ea"/>
            </a:rPr>
            <a:t>(TACE)</a:t>
          </a:r>
          <a:r>
            <a:rPr kumimoji="1" lang="ja-JP" altLang="en-US" sz="1000" b="1" kern="1200" dirty="0">
              <a:latin typeface="+mj-ea"/>
              <a:ea typeface="+mj-ea"/>
            </a:rPr>
            <a:t>を施行した。</a:t>
          </a:r>
          <a:endParaRPr kumimoji="1" lang="en-US" altLang="ja-JP" sz="1000" b="1" kern="1200" dirty="0">
            <a:latin typeface="+mj-ea"/>
            <a:ea typeface="+mj-ea"/>
          </a:endParaRPr>
        </a:p>
      </dsp:txBody>
      <dsp:txXfrm>
        <a:off x="5294434" y="1513878"/>
        <a:ext cx="1924116" cy="3489474"/>
      </dsp:txXfrm>
    </dsp:sp>
    <dsp:sp modelId="{D04139E2-150B-4C67-AC8B-893F0F74B50D}">
      <dsp:nvSpPr>
        <dsp:cNvPr id="0" name=""/>
        <dsp:cNvSpPr/>
      </dsp:nvSpPr>
      <dsp:spPr>
        <a:xfrm>
          <a:off x="6714495" y="865773"/>
          <a:ext cx="691737" cy="691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0EB57-A882-4500-BFF2-8BFB4E9282B6}">
      <dsp:nvSpPr>
        <dsp:cNvPr id="0" name=""/>
        <dsp:cNvSpPr/>
      </dsp:nvSpPr>
      <dsp:spPr>
        <a:xfrm>
          <a:off x="7074537" y="1153809"/>
          <a:ext cx="1739798" cy="25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537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・</a:t>
          </a:r>
          <a:r>
            <a:rPr kumimoji="1" lang="en-US" altLang="ja-JP" sz="1000" b="1" kern="1200" dirty="0">
              <a:highlight>
                <a:srgbClr val="FFFF00"/>
              </a:highlight>
              <a:latin typeface="+mj-ea"/>
              <a:ea typeface="+mj-ea"/>
            </a:rPr>
            <a:t>2016</a:t>
          </a:r>
          <a:r>
            <a:rPr kumimoji="1" lang="ja-JP" altLang="en-US" sz="1000" b="1" kern="1200" dirty="0">
              <a:highlight>
                <a:srgbClr val="FFFF00"/>
              </a:highlight>
              <a:latin typeface="+mj-ea"/>
              <a:ea typeface="+mj-ea"/>
            </a:rPr>
            <a:t>年　</a:t>
          </a:r>
          <a:r>
            <a:rPr kumimoji="1" lang="ja-JP" altLang="en-US" sz="1000" b="1" kern="1200" dirty="0">
              <a:latin typeface="+mj-ea"/>
              <a:ea typeface="+mj-ea"/>
            </a:rPr>
            <a:t>　　　　　　　　　　●</a:t>
          </a:r>
          <a:r>
            <a:rPr kumimoji="1" lang="ja-JP" altLang="ja-JP" sz="1000" b="1" kern="1200" dirty="0">
              <a:latin typeface="+mj-ea"/>
              <a:ea typeface="+mj-ea"/>
            </a:rPr>
            <a:t>月</a:t>
          </a:r>
          <a:r>
            <a:rPr kumimoji="1" lang="ja-JP" altLang="en-US" sz="1000" b="1" kern="1200" dirty="0">
              <a:latin typeface="+mj-ea"/>
              <a:ea typeface="+mj-ea"/>
            </a:rPr>
            <a:t>▲日：造影</a:t>
          </a:r>
          <a:r>
            <a:rPr kumimoji="1" lang="en-US" altLang="ja-JP" sz="1000" b="1" kern="1200" dirty="0">
              <a:latin typeface="+mj-ea"/>
              <a:ea typeface="+mj-ea"/>
            </a:rPr>
            <a:t>CT</a:t>
          </a:r>
          <a:r>
            <a:rPr kumimoji="1" lang="ja-JP" altLang="en-US" sz="1000" b="1" kern="1200" dirty="0" err="1">
              <a:latin typeface="+mj-ea"/>
              <a:ea typeface="+mj-ea"/>
            </a:rPr>
            <a:t>にて</a:t>
          </a:r>
          <a:r>
            <a:rPr kumimoji="1" lang="en-US" altLang="ja-JP" sz="1000" b="1" kern="1200" dirty="0">
              <a:latin typeface="+mj-ea"/>
              <a:ea typeface="+mj-ea"/>
            </a:rPr>
            <a:t>S8</a:t>
          </a:r>
          <a:r>
            <a:rPr kumimoji="1" lang="ja-JP" altLang="ja-JP" sz="1000" b="1" kern="1200" dirty="0">
              <a:latin typeface="+mj-ea"/>
              <a:ea typeface="+mj-ea"/>
            </a:rPr>
            <a:t>のリピオドールが</a:t>
          </a:r>
          <a:r>
            <a:rPr kumimoji="1" lang="en-US" altLang="ja-JP" sz="1000" b="1" kern="1200" dirty="0">
              <a:latin typeface="+mj-ea"/>
              <a:ea typeface="+mj-ea"/>
            </a:rPr>
            <a:t>washout</a:t>
          </a:r>
          <a:r>
            <a:rPr kumimoji="1" lang="ja-JP" altLang="ja-JP" sz="1000" b="1" kern="1200" dirty="0">
              <a:latin typeface="+mj-ea"/>
              <a:ea typeface="+mj-ea"/>
            </a:rPr>
            <a:t>され</a:t>
          </a:r>
          <a:r>
            <a:rPr kumimoji="1" lang="ja-JP" altLang="en-US" sz="1000" b="1" kern="1200" dirty="0">
              <a:latin typeface="+mj-ea"/>
              <a:ea typeface="+mj-ea"/>
            </a:rPr>
            <a:t>ており、偽病変と考えられていたところに早期濃染を認め、肝細胞癌と診断された。</a:t>
          </a:r>
          <a:endParaRPr kumimoji="1" lang="en-US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latin typeface="+mj-ea"/>
              <a:ea typeface="+mj-ea"/>
            </a:rPr>
            <a:t>●月▲日：</a:t>
          </a:r>
          <a:r>
            <a:rPr kumimoji="1" lang="en-US" altLang="ja-JP" sz="1000" b="1" kern="1200" dirty="0">
              <a:latin typeface="+mj-ea"/>
              <a:ea typeface="+mj-ea"/>
            </a:rPr>
            <a:t>B-TACE</a:t>
          </a:r>
          <a:r>
            <a:rPr kumimoji="1" lang="ja-JP" altLang="en-US" sz="1000" b="1" kern="1200" dirty="0">
              <a:latin typeface="+mj-ea"/>
              <a:ea typeface="+mj-ea"/>
            </a:rPr>
            <a:t>による</a:t>
          </a:r>
          <a:r>
            <a:rPr kumimoji="1" lang="en-US" altLang="ja-JP" sz="1000" b="1" kern="1200" dirty="0">
              <a:latin typeface="+mj-ea"/>
              <a:ea typeface="+mj-ea"/>
            </a:rPr>
            <a:t>S8</a:t>
          </a:r>
          <a:r>
            <a:rPr kumimoji="1" lang="ja-JP" altLang="en-US" sz="1000" b="1" kern="1200" dirty="0">
              <a:latin typeface="+mj-ea"/>
              <a:ea typeface="+mj-ea"/>
            </a:rPr>
            <a:t>肝細胞癌の治療を目的として入院した。</a:t>
          </a:r>
          <a:endParaRPr kumimoji="1" lang="en-US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latin typeface="+mj-ea"/>
              <a:ea typeface="+mj-ea"/>
            </a:rPr>
            <a:t>●月▲日：</a:t>
          </a:r>
          <a:r>
            <a:rPr kumimoji="1" lang="en-US" altLang="ja-JP" sz="1000" b="1" kern="1200" dirty="0">
              <a:latin typeface="+mj-ea"/>
              <a:ea typeface="+mj-ea"/>
            </a:rPr>
            <a:t>B-TACE</a:t>
          </a:r>
          <a:r>
            <a:rPr kumimoji="1" lang="ja-JP" altLang="en-US" sz="1000" b="1" kern="1200" dirty="0">
              <a:latin typeface="+mj-ea"/>
              <a:ea typeface="+mj-ea"/>
            </a:rPr>
            <a:t>　　　を施行した。</a:t>
          </a:r>
          <a:endParaRPr kumimoji="1" lang="ja-JP" altLang="ja-JP" sz="1000" b="1" kern="1200" dirty="0">
            <a:latin typeface="+mj-ea"/>
            <a:ea typeface="+mj-ea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b="0" kern="1200" dirty="0"/>
        </a:p>
      </dsp:txBody>
      <dsp:txXfrm>
        <a:off x="7074537" y="1153809"/>
        <a:ext cx="1739798" cy="2587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D13B7A4-D8C6-46C0-BDF5-2112DF917136}" type="datetimeFigureOut">
              <a:rPr lang="ja-JP" altLang="en-US"/>
              <a:pPr>
                <a:defRPr/>
              </a:pPr>
              <a:t>2017/3/14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2093" tIns="46047" rIns="92093" bIns="460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721BB2-C61A-461F-BF2C-4AA8FF47EA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C12326-579B-4D8C-8A25-513D2C2722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  <a:ea typeface="ＭＳ Ｐ明朝" panose="02020600040205080304" pitchFamily="18" charset="-128"/>
              </a:rPr>
              <a:t>肝臓で入院した患者の肝臓の状態を、今までの治療歴を踏まえ</a:t>
            </a:r>
            <a:r>
              <a:rPr lang="en-US" altLang="ja-JP" dirty="0">
                <a:latin typeface="Arial" panose="020B0604020202020204" pitchFamily="34" charset="0"/>
                <a:ea typeface="ＭＳ Ｐ明朝" panose="02020600040205080304" pitchFamily="18" charset="-128"/>
              </a:rPr>
              <a:t>1</a:t>
            </a:r>
            <a:r>
              <a:rPr lang="ja-JP" altLang="en-US" dirty="0">
                <a:latin typeface="Arial" panose="020B0604020202020204" pitchFamily="34" charset="0"/>
                <a:ea typeface="ＭＳ Ｐ明朝" panose="02020600040205080304" pitchFamily="18" charset="-128"/>
              </a:rPr>
              <a:t>枚の図にまとめています。</a:t>
            </a:r>
            <a:endParaRPr lang="en-US" altLang="ja-JP" dirty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endParaRPr lang="en-US" altLang="ja-JP" dirty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ＭＳ Ｐ明朝" panose="02020600040205080304" pitchFamily="18" charset="-128"/>
              </a:rPr>
              <a:t>このよう</a:t>
            </a:r>
            <a:r>
              <a:rPr lang="en-US" altLang="ja-JP" dirty="0">
                <a:latin typeface="Arial" panose="020B0604020202020204" pitchFamily="34" charset="0"/>
                <a:ea typeface="ＭＳ Ｐ明朝" panose="02020600040205080304" pitchFamily="18" charset="-128"/>
              </a:rPr>
              <a:t>3</a:t>
            </a:r>
            <a:r>
              <a:rPr lang="ja-JP" altLang="en-US" dirty="0">
                <a:latin typeface="Arial" panose="020B0604020202020204" pitchFamily="34" charset="0"/>
                <a:ea typeface="ＭＳ Ｐ明朝" panose="02020600040205080304" pitchFamily="18" charset="-128"/>
              </a:rPr>
              <a:t>枚の図をつくることで、患者の全体像がわかり経過がわかります。この図</a:t>
            </a:r>
            <a:r>
              <a:rPr lang="en-US" altLang="ja-JP" dirty="0">
                <a:latin typeface="Arial" panose="020B0604020202020204" pitchFamily="34" charset="0"/>
                <a:ea typeface="ＭＳ Ｐ明朝" panose="02020600040205080304" pitchFamily="18" charset="-128"/>
              </a:rPr>
              <a:t>3</a:t>
            </a:r>
            <a:r>
              <a:rPr lang="ja-JP" altLang="en-US" dirty="0">
                <a:latin typeface="Arial" panose="020B0604020202020204" pitchFamily="34" charset="0"/>
                <a:ea typeface="ＭＳ Ｐ明朝" panose="02020600040205080304" pitchFamily="18" charset="-128"/>
              </a:rPr>
              <a:t>枚を使い、</a:t>
            </a:r>
            <a:endParaRPr lang="en-US" altLang="ja-JP" dirty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ＭＳ Ｐ明朝" panose="02020600040205080304" pitchFamily="18" charset="-128"/>
              </a:rPr>
              <a:t>臨床判断の可否、今の状況、今後の問題点などを討議しています。</a:t>
            </a:r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6600" indent="-2825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3475" indent="-2254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7500" indent="-2254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41525" indent="-2254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EEDC29-C11F-4108-B8BD-FBF685443271}" type="slidenum">
              <a:rPr lang="ja-JP" altLang="en-US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775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F56C9B4-F4AA-4FB2-A40E-8F61CC268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474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0BFC297-B2FC-400D-A172-A687A0E206D7}" type="datetime1">
              <a:rPr lang="ja-JP" altLang="en-US"/>
              <a:pPr>
                <a:defRPr/>
              </a:pPr>
              <a:t>2017/3/14</a:t>
            </a:fld>
            <a:endParaRPr lang="ja-JP" altLang="en-US"/>
          </a:p>
        </p:txBody>
      </p:sp>
      <p:sp>
        <p:nvSpPr>
          <p:cNvPr id="3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469A541-C703-4C6E-87D4-2F411EEFCE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50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991475" cy="7921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00113" y="1557338"/>
            <a:ext cx="7775575" cy="4421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059B39D-0BB1-482A-AFC3-AFF1C57895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60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35756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3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813" y="1557338"/>
            <a:ext cx="72009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2D5A4D7-FD5F-47FE-98C6-60558F1613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8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38E11E6-DF7D-48C5-956E-DE3998F259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370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0F9F182-FC34-45B9-B530-CEA1B4606EFE}" type="datetimeFigureOut">
              <a:rPr lang="ja-JP" altLang="en-US"/>
              <a:pPr>
                <a:defRPr/>
              </a:pPr>
              <a:t>2017/3/14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2CADCD-66EC-408B-B445-4347CE62FC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399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509520" cy="80925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E08997-5C4B-41A9-969F-F6628D7042BA}" type="datetime1">
              <a:rPr lang="ja-JP" altLang="en-US"/>
              <a:pPr>
                <a:defRPr/>
              </a:pPr>
              <a:t>2017/3/14</a:t>
            </a:fld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3C0AB2E-B942-48A9-AC51-8B0BEC06C9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733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509520" cy="80925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D12A3D0-C020-4E87-830D-58EF145C8F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44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6E6530B-D21E-476B-BA84-240781E16D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1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46E7D4-1B79-4B66-965C-47F63A33942B}" type="datetimeFigureOut">
              <a:rPr lang="ja-JP" altLang="en-US"/>
              <a:pPr>
                <a:defRPr/>
              </a:pPr>
              <a:t>2017/3/14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FA4A543-CFB1-4316-96A5-BB30D0611A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536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pw126\Desktop\rogo_IMG\rogo_IMG\Letterhe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C:\Users\ppw126\Desktop\rogo_IMG\rogo_IMG\NIIGATA_UNIVERSI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33375"/>
            <a:ext cx="21875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グループ化 2"/>
          <p:cNvGrpSpPr>
            <a:grpSpLocks/>
          </p:cNvGrpSpPr>
          <p:nvPr/>
        </p:nvGrpSpPr>
        <p:grpSpPr bwMode="auto">
          <a:xfrm>
            <a:off x="0" y="6308725"/>
            <a:ext cx="9144000" cy="549275"/>
            <a:chOff x="-77630" y="6309320"/>
            <a:chExt cx="9072838" cy="548680"/>
          </a:xfrm>
        </p:grpSpPr>
        <p:grpSp>
          <p:nvGrpSpPr>
            <p:cNvPr id="1029" name="グループ化 16"/>
            <p:cNvGrpSpPr>
              <a:grpSpLocks/>
            </p:cNvGrpSpPr>
            <p:nvPr userDrawn="1"/>
          </p:nvGrpSpPr>
          <p:grpSpPr bwMode="auto">
            <a:xfrm>
              <a:off x="-77630" y="6309320"/>
              <a:ext cx="9072838" cy="548680"/>
              <a:chOff x="-77321" y="6353175"/>
              <a:chExt cx="9036753" cy="548680"/>
            </a:xfrm>
          </p:grpSpPr>
          <p:grpSp>
            <p:nvGrpSpPr>
              <p:cNvPr id="1033" name="グループ化 17"/>
              <p:cNvGrpSpPr>
                <a:grpSpLocks/>
              </p:cNvGrpSpPr>
              <p:nvPr userDrawn="1"/>
            </p:nvGrpSpPr>
            <p:grpSpPr bwMode="auto">
              <a:xfrm>
                <a:off x="-77321" y="6353175"/>
                <a:ext cx="9036753" cy="548680"/>
                <a:chOff x="-2487419" y="4077072"/>
                <a:chExt cx="9036753" cy="548680"/>
              </a:xfrm>
            </p:grpSpPr>
            <p:pic>
              <p:nvPicPr>
                <p:cNvPr id="1035" name="Picture 5" descr="C:\Users\ppw126\Desktop\rogo_IMG\rogo_IMG\Letterhead.png"/>
                <p:cNvPicPr>
                  <a:picLocks noChangeAspect="1" noChangeArrowheads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68"/>
                <a:stretch>
                  <a:fillRect/>
                </a:stretch>
              </p:blipFill>
              <p:spPr bwMode="auto">
                <a:xfrm>
                  <a:off x="1183155" y="4077072"/>
                  <a:ext cx="5366179" cy="548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6" name="Picture 5" descr="C:\Users\ppw126\Desktop\rogo_IMG\rogo_IMG\Letterhead.png"/>
                <p:cNvPicPr>
                  <a:picLocks noChangeAspect="1" noChangeArrowheads="1"/>
                </p:cNvPicPr>
                <p:nvPr userDrawn="1"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5837"/>
                <a:stretch>
                  <a:fillRect/>
                </a:stretch>
              </p:blipFill>
              <p:spPr bwMode="auto">
                <a:xfrm>
                  <a:off x="-2487419" y="4077072"/>
                  <a:ext cx="3891068" cy="548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34" name="Picture 3" descr="C:\Users\ppw126\Desktop\rogo_IMG\rogo_IMG\25%_rogo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527" y="6453336"/>
                <a:ext cx="289371" cy="2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0" name="グループ化 1"/>
            <p:cNvGrpSpPr>
              <a:grpSpLocks/>
            </p:cNvGrpSpPr>
            <p:nvPr userDrawn="1"/>
          </p:nvGrpSpPr>
          <p:grpSpPr bwMode="auto">
            <a:xfrm>
              <a:off x="2267744" y="6381328"/>
              <a:ext cx="4608512" cy="432048"/>
              <a:chOff x="2267744" y="6381328"/>
              <a:chExt cx="4608512" cy="432048"/>
            </a:xfrm>
          </p:grpSpPr>
          <p:pic>
            <p:nvPicPr>
              <p:cNvPr id="1031" name="Picture 3" descr="C:\Users\ppw126\Desktop\rogo_IMG\rogo_IMG\Letterhead_eng_02.png"/>
              <p:cNvPicPr>
                <a:picLocks noChangeAspect="1" noChangeArrowheads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21" r="17912" b="10181"/>
              <a:stretch>
                <a:fillRect/>
              </a:stretch>
            </p:blipFill>
            <p:spPr bwMode="auto">
              <a:xfrm>
                <a:off x="2267744" y="6414070"/>
                <a:ext cx="4433267" cy="39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" name="Picture 3" descr="C:\Users\ppw126\Desktop\rogo_IMG\rogo_IMG\25%_rogo.png"/>
              <p:cNvPicPr>
                <a:picLocks noChangeAspect="1" noChangeArrowheads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6381328"/>
                <a:ext cx="360040" cy="363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ppw126\Desktop\rogo_IMG\rogo_IMG\Letter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pw126\Desktop\rogo_IMG\rogo_IMG\25%_r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5762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グループ化 22"/>
          <p:cNvGrpSpPr>
            <a:grpSpLocks/>
          </p:cNvGrpSpPr>
          <p:nvPr/>
        </p:nvGrpSpPr>
        <p:grpSpPr bwMode="auto">
          <a:xfrm>
            <a:off x="0" y="6308725"/>
            <a:ext cx="9144000" cy="549275"/>
            <a:chOff x="-77630" y="6309320"/>
            <a:chExt cx="9072838" cy="548680"/>
          </a:xfrm>
        </p:grpSpPr>
        <p:grpSp>
          <p:nvGrpSpPr>
            <p:cNvPr id="2053" name="グループ化 23"/>
            <p:cNvGrpSpPr>
              <a:grpSpLocks/>
            </p:cNvGrpSpPr>
            <p:nvPr userDrawn="1"/>
          </p:nvGrpSpPr>
          <p:grpSpPr bwMode="auto">
            <a:xfrm>
              <a:off x="-77630" y="6309320"/>
              <a:ext cx="9072838" cy="548680"/>
              <a:chOff x="-77321" y="6353175"/>
              <a:chExt cx="9036753" cy="548680"/>
            </a:xfrm>
          </p:grpSpPr>
          <p:grpSp>
            <p:nvGrpSpPr>
              <p:cNvPr id="2057" name="グループ化 27"/>
              <p:cNvGrpSpPr>
                <a:grpSpLocks/>
              </p:cNvGrpSpPr>
              <p:nvPr userDrawn="1"/>
            </p:nvGrpSpPr>
            <p:grpSpPr bwMode="auto">
              <a:xfrm>
                <a:off x="-77321" y="6353175"/>
                <a:ext cx="9036753" cy="548680"/>
                <a:chOff x="-2487419" y="4077072"/>
                <a:chExt cx="9036753" cy="548680"/>
              </a:xfrm>
            </p:grpSpPr>
            <p:pic>
              <p:nvPicPr>
                <p:cNvPr id="2059" name="Picture 5" descr="C:\Users\ppw126\Desktop\rogo_IMG\rogo_IMG\Letterhead.png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68"/>
                <a:stretch>
                  <a:fillRect/>
                </a:stretch>
              </p:blipFill>
              <p:spPr bwMode="auto">
                <a:xfrm>
                  <a:off x="1183155" y="4077072"/>
                  <a:ext cx="5366179" cy="548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0" name="Picture 5" descr="C:\Users\ppw126\Desktop\rogo_IMG\rogo_IMG\Letterhead.png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5837"/>
                <a:stretch>
                  <a:fillRect/>
                </a:stretch>
              </p:blipFill>
              <p:spPr bwMode="auto">
                <a:xfrm>
                  <a:off x="-2487419" y="4077072"/>
                  <a:ext cx="3891068" cy="548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58" name="Picture 3" descr="C:\Users\ppw126\Desktop\rogo_IMG\rogo_IMG\25%_rogo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527" y="6453336"/>
                <a:ext cx="289371" cy="2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4" name="グループ化 24"/>
            <p:cNvGrpSpPr>
              <a:grpSpLocks/>
            </p:cNvGrpSpPr>
            <p:nvPr userDrawn="1"/>
          </p:nvGrpSpPr>
          <p:grpSpPr bwMode="auto">
            <a:xfrm>
              <a:off x="2267744" y="6381328"/>
              <a:ext cx="4608512" cy="432048"/>
              <a:chOff x="2267744" y="6381328"/>
              <a:chExt cx="4608512" cy="432048"/>
            </a:xfrm>
          </p:grpSpPr>
          <p:pic>
            <p:nvPicPr>
              <p:cNvPr id="2055" name="Picture 3" descr="C:\Users\ppw126\Desktop\rogo_IMG\rogo_IMG\Letterhead_eng_02.png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21" r="17912" b="10181"/>
              <a:stretch>
                <a:fillRect/>
              </a:stretch>
            </p:blipFill>
            <p:spPr bwMode="auto">
              <a:xfrm>
                <a:off x="2267744" y="6414070"/>
                <a:ext cx="4433267" cy="39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3" descr="C:\Users\ppw126\Desktop\rogo_IMG\rogo_IMG\25%_rogo.png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6381328"/>
                <a:ext cx="360040" cy="363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ppw126\Desktop\rogo_IMG\rogo_IMG\Letterhe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ppw126\Desktop\rogo_IMG\rogo_IMG\25%_r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5762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グループ化 22"/>
          <p:cNvGrpSpPr>
            <a:grpSpLocks/>
          </p:cNvGrpSpPr>
          <p:nvPr/>
        </p:nvGrpSpPr>
        <p:grpSpPr bwMode="auto">
          <a:xfrm>
            <a:off x="0" y="6308725"/>
            <a:ext cx="9144000" cy="549275"/>
            <a:chOff x="-77630" y="6309320"/>
            <a:chExt cx="9072838" cy="548680"/>
          </a:xfrm>
        </p:grpSpPr>
        <p:grpSp>
          <p:nvGrpSpPr>
            <p:cNvPr id="3077" name="グループ化 23"/>
            <p:cNvGrpSpPr>
              <a:grpSpLocks/>
            </p:cNvGrpSpPr>
            <p:nvPr/>
          </p:nvGrpSpPr>
          <p:grpSpPr bwMode="auto">
            <a:xfrm>
              <a:off x="-77630" y="6309320"/>
              <a:ext cx="9072838" cy="548680"/>
              <a:chOff x="-77321" y="6353175"/>
              <a:chExt cx="9036753" cy="548680"/>
            </a:xfrm>
          </p:grpSpPr>
          <p:grpSp>
            <p:nvGrpSpPr>
              <p:cNvPr id="3081" name="グループ化 27"/>
              <p:cNvGrpSpPr>
                <a:grpSpLocks/>
              </p:cNvGrpSpPr>
              <p:nvPr/>
            </p:nvGrpSpPr>
            <p:grpSpPr bwMode="auto">
              <a:xfrm>
                <a:off x="-77321" y="6353175"/>
                <a:ext cx="9036753" cy="548680"/>
                <a:chOff x="-2487419" y="4077072"/>
                <a:chExt cx="9036753" cy="548680"/>
              </a:xfrm>
            </p:grpSpPr>
            <p:pic>
              <p:nvPicPr>
                <p:cNvPr id="3083" name="Picture 5" descr="C:\Users\ppw126\Desktop\rogo_IMG\rogo_IMG\Letterhead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68"/>
                <a:stretch>
                  <a:fillRect/>
                </a:stretch>
              </p:blipFill>
              <p:spPr bwMode="auto">
                <a:xfrm>
                  <a:off x="1183155" y="4077072"/>
                  <a:ext cx="5366179" cy="548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4" name="Picture 5" descr="C:\Users\ppw126\Desktop\rogo_IMG\rogo_IMG\Letterhead.pn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5837"/>
                <a:stretch>
                  <a:fillRect/>
                </a:stretch>
              </p:blipFill>
              <p:spPr bwMode="auto">
                <a:xfrm>
                  <a:off x="-2487419" y="4077072"/>
                  <a:ext cx="3891068" cy="548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082" name="Picture 3" descr="C:\Users\ppw126\Desktop\rogo_IMG\rogo_IMG\25%_rogo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527" y="6453336"/>
                <a:ext cx="289371" cy="2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8" name="グループ化 24"/>
            <p:cNvGrpSpPr>
              <a:grpSpLocks/>
            </p:cNvGrpSpPr>
            <p:nvPr/>
          </p:nvGrpSpPr>
          <p:grpSpPr bwMode="auto">
            <a:xfrm>
              <a:off x="2267744" y="6381328"/>
              <a:ext cx="4608512" cy="432048"/>
              <a:chOff x="2267744" y="6381328"/>
              <a:chExt cx="4608512" cy="432048"/>
            </a:xfrm>
          </p:grpSpPr>
          <p:pic>
            <p:nvPicPr>
              <p:cNvPr id="3079" name="Picture 3" descr="C:\Users\ppw126\Desktop\rogo_IMG\rogo_IMG\Letterhead_eng_02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21" r="17912" b="10181"/>
              <a:stretch>
                <a:fillRect/>
              </a:stretch>
            </p:blipFill>
            <p:spPr bwMode="auto">
              <a:xfrm>
                <a:off x="2267744" y="6414070"/>
                <a:ext cx="4433267" cy="39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0" name="Picture 3" descr="C:\Users\ppw126\Desktop\rogo_IMG\rogo_IMG\25%_rogo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6381328"/>
                <a:ext cx="360040" cy="363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pw126\Desktop\rogo_IMG\rogo_IMG\Letter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ppw126\Desktop\rogo_IMG\rogo_IMG\NIIGATA_UNIVERS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33375"/>
            <a:ext cx="21875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グループ化 2"/>
          <p:cNvGrpSpPr>
            <a:grpSpLocks/>
          </p:cNvGrpSpPr>
          <p:nvPr/>
        </p:nvGrpSpPr>
        <p:grpSpPr bwMode="auto">
          <a:xfrm>
            <a:off x="0" y="6308725"/>
            <a:ext cx="9144000" cy="549275"/>
            <a:chOff x="-77630" y="6309320"/>
            <a:chExt cx="9072838" cy="548680"/>
          </a:xfrm>
        </p:grpSpPr>
        <p:grpSp>
          <p:nvGrpSpPr>
            <p:cNvPr id="4101" name="グループ化 16"/>
            <p:cNvGrpSpPr>
              <a:grpSpLocks/>
            </p:cNvGrpSpPr>
            <p:nvPr/>
          </p:nvGrpSpPr>
          <p:grpSpPr bwMode="auto">
            <a:xfrm>
              <a:off x="-77630" y="6309320"/>
              <a:ext cx="9072838" cy="548680"/>
              <a:chOff x="-77321" y="6353175"/>
              <a:chExt cx="9036753" cy="548680"/>
            </a:xfrm>
          </p:grpSpPr>
          <p:grpSp>
            <p:nvGrpSpPr>
              <p:cNvPr id="4105" name="グループ化 17"/>
              <p:cNvGrpSpPr>
                <a:grpSpLocks/>
              </p:cNvGrpSpPr>
              <p:nvPr/>
            </p:nvGrpSpPr>
            <p:grpSpPr bwMode="auto">
              <a:xfrm>
                <a:off x="-77321" y="6353175"/>
                <a:ext cx="9036753" cy="548680"/>
                <a:chOff x="-2487419" y="4077072"/>
                <a:chExt cx="9036753" cy="548680"/>
              </a:xfrm>
            </p:grpSpPr>
            <p:pic>
              <p:nvPicPr>
                <p:cNvPr id="4107" name="Picture 5" descr="C:\Users\ppw126\Desktop\rogo_IMG\rogo_IMG\Letterhead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68"/>
                <a:stretch>
                  <a:fillRect/>
                </a:stretch>
              </p:blipFill>
              <p:spPr bwMode="auto">
                <a:xfrm>
                  <a:off x="1183155" y="4077072"/>
                  <a:ext cx="5366179" cy="548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8" name="Picture 5" descr="C:\Users\ppw126\Desktop\rogo_IMG\rogo_IMG\Letterhead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5837"/>
                <a:stretch>
                  <a:fillRect/>
                </a:stretch>
              </p:blipFill>
              <p:spPr bwMode="auto">
                <a:xfrm>
                  <a:off x="-2487419" y="4077072"/>
                  <a:ext cx="3891068" cy="548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106" name="Picture 3" descr="C:\Users\ppw126\Desktop\rogo_IMG\rogo_IMG\25%_rogo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527" y="6453336"/>
                <a:ext cx="289371" cy="2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2" name="グループ化 1"/>
            <p:cNvGrpSpPr>
              <a:grpSpLocks/>
            </p:cNvGrpSpPr>
            <p:nvPr/>
          </p:nvGrpSpPr>
          <p:grpSpPr bwMode="auto">
            <a:xfrm>
              <a:off x="2267744" y="6381328"/>
              <a:ext cx="4608512" cy="432048"/>
              <a:chOff x="2267744" y="6381328"/>
              <a:chExt cx="4608512" cy="432048"/>
            </a:xfrm>
          </p:grpSpPr>
          <p:pic>
            <p:nvPicPr>
              <p:cNvPr id="4103" name="Picture 3" descr="C:\Users\ppw126\Desktop\rogo_IMG\rogo_IMG\Letterhead_eng_0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21" r="17912" b="10181"/>
              <a:stretch>
                <a:fillRect/>
              </a:stretch>
            </p:blipFill>
            <p:spPr bwMode="auto">
              <a:xfrm>
                <a:off x="2267744" y="6414070"/>
                <a:ext cx="4433267" cy="39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4" name="Picture 3" descr="C:\Users\ppw126\Desktop\rogo_IMG\rogo_IMG\25%_rogo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6381328"/>
                <a:ext cx="360040" cy="363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 46"/>
          <p:cNvSpPr>
            <a:spLocks noGrp="1"/>
          </p:cNvSpPr>
          <p:nvPr>
            <p:ph type="title"/>
          </p:nvPr>
        </p:nvSpPr>
        <p:spPr>
          <a:xfrm>
            <a:off x="693093" y="2020069"/>
            <a:ext cx="78867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rgbClr val="006600"/>
                </a:solidFill>
              </a:rPr>
              <a:t>肝細胞癌の１例</a:t>
            </a:r>
          </a:p>
        </p:txBody>
      </p:sp>
      <p:sp>
        <p:nvSpPr>
          <p:cNvPr id="4" name="タイトル 46"/>
          <p:cNvSpPr txBox="1">
            <a:spLocks/>
          </p:cNvSpPr>
          <p:nvPr/>
        </p:nvSpPr>
        <p:spPr>
          <a:xfrm>
            <a:off x="693093" y="4221088"/>
            <a:ext cx="78867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dirty="0">
                <a:solidFill>
                  <a:srgbClr val="006600"/>
                </a:solidFill>
              </a:rPr>
              <a:t>平成</a:t>
            </a:r>
            <a:r>
              <a:rPr lang="en-US" altLang="zh-TW" sz="3200" dirty="0">
                <a:solidFill>
                  <a:srgbClr val="006600"/>
                </a:solidFill>
              </a:rPr>
              <a:t>28</a:t>
            </a:r>
            <a:r>
              <a:rPr lang="zh-TW" altLang="en-US" sz="3200" dirty="0">
                <a:solidFill>
                  <a:srgbClr val="006600"/>
                </a:solidFill>
              </a:rPr>
              <a:t>年度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200" dirty="0">
                <a:solidFill>
                  <a:srgbClr val="006600"/>
                </a:solidFill>
              </a:rPr>
              <a:t>6</a:t>
            </a:r>
            <a:r>
              <a:rPr lang="zh-TW" altLang="en-US" sz="3200" dirty="0">
                <a:solidFill>
                  <a:srgbClr val="006600"/>
                </a:solidFill>
              </a:rPr>
              <a:t>班 </a:t>
            </a:r>
            <a:r>
              <a:rPr lang="en-US" altLang="zh-TW" sz="3200" dirty="0">
                <a:solidFill>
                  <a:srgbClr val="006600"/>
                </a:solidFill>
              </a:rPr>
              <a:t>36</a:t>
            </a:r>
            <a:r>
              <a:rPr lang="zh-TW" altLang="en-US" sz="3200" dirty="0">
                <a:solidFill>
                  <a:srgbClr val="006600"/>
                </a:solidFill>
              </a:rPr>
              <a:t>番 下島里音</a:t>
            </a:r>
            <a:endParaRPr lang="ja-JP" alt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4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1357782402"/>
              </p:ext>
            </p:extLst>
          </p:nvPr>
        </p:nvGraphicFramePr>
        <p:xfrm>
          <a:off x="161764" y="835026"/>
          <a:ext cx="88204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タイトル 1"/>
          <p:cNvSpPr txBox="1">
            <a:spLocks/>
          </p:cNvSpPr>
          <p:nvPr/>
        </p:nvSpPr>
        <p:spPr>
          <a:xfrm>
            <a:off x="0" y="82550"/>
            <a:ext cx="9144000" cy="700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rgbClr val="006600"/>
                </a:solidFill>
                <a:latin typeface="+mn-ea"/>
                <a:ea typeface="+mn-ea"/>
              </a:rPr>
              <a:t>現病歴　既往歴　治療介入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631" y="981075"/>
            <a:ext cx="606127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latin typeface="+mj-ea"/>
                <a:ea typeface="+mj-ea"/>
              </a:rPr>
              <a:t>60</a:t>
            </a:r>
            <a:r>
              <a:rPr lang="ja-JP" altLang="en-US" sz="2000" b="1" dirty="0">
                <a:latin typeface="+mj-ea"/>
                <a:ea typeface="+mj-ea"/>
              </a:rPr>
              <a:t>代 男性 肝細胞癌の残存に対し再度</a:t>
            </a:r>
            <a:r>
              <a:rPr lang="en-US" altLang="ja-JP" sz="2000" b="1" dirty="0">
                <a:latin typeface="+mj-ea"/>
                <a:ea typeface="+mj-ea"/>
              </a:rPr>
              <a:t>B-TACE</a:t>
            </a:r>
            <a:r>
              <a:rPr lang="ja-JP" altLang="en-US" sz="2000" b="1" dirty="0">
                <a:latin typeface="+mj-ea"/>
                <a:ea typeface="+mj-ea"/>
              </a:rPr>
              <a:t>を施行</a:t>
            </a: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>
            <a:off x="161925" y="5876925"/>
            <a:ext cx="3978275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cxnSpLocks/>
          </p:cNvCxnSpPr>
          <p:nvPr/>
        </p:nvCxnSpPr>
        <p:spPr>
          <a:xfrm>
            <a:off x="4140200" y="5876925"/>
            <a:ext cx="3311525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cxnSpLocks/>
          </p:cNvCxnSpPr>
          <p:nvPr/>
        </p:nvCxnSpPr>
        <p:spPr>
          <a:xfrm>
            <a:off x="7450138" y="5876925"/>
            <a:ext cx="153193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テキスト ボックス 4"/>
          <p:cNvSpPr txBox="1">
            <a:spLocks noChangeArrowheads="1"/>
          </p:cNvSpPr>
          <p:nvPr/>
        </p:nvSpPr>
        <p:spPr bwMode="auto">
          <a:xfrm>
            <a:off x="1187450" y="5949950"/>
            <a:ext cx="2016125" cy="306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en-US" altLang="ja-JP" sz="1400" b="1" dirty="0"/>
              <a:t>Child-Pugh</a:t>
            </a:r>
            <a:r>
              <a:rPr lang="ja-JP" altLang="en-US" sz="1400" b="1" dirty="0"/>
              <a:t>分類 </a:t>
            </a:r>
            <a:r>
              <a:rPr lang="en-US" altLang="ja-JP" sz="1400" b="1" dirty="0"/>
              <a:t>A</a:t>
            </a:r>
            <a:endParaRPr lang="ja-JP" altLang="en-US" sz="1400" b="1" dirty="0"/>
          </a:p>
        </p:txBody>
      </p:sp>
      <p:sp>
        <p:nvSpPr>
          <p:cNvPr id="18441" name="テキスト ボックス 8"/>
          <p:cNvSpPr txBox="1">
            <a:spLocks noChangeArrowheads="1"/>
          </p:cNvSpPr>
          <p:nvPr/>
        </p:nvSpPr>
        <p:spPr bwMode="auto">
          <a:xfrm>
            <a:off x="7092950" y="5949950"/>
            <a:ext cx="2016125" cy="306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en-US" altLang="ja-JP" sz="1400" b="1"/>
              <a:t>Child-Pugh</a:t>
            </a:r>
            <a:r>
              <a:rPr lang="ja-JP" altLang="en-US" sz="1400" b="1"/>
              <a:t>分類 </a:t>
            </a:r>
            <a:r>
              <a:rPr lang="en-US" altLang="ja-JP" sz="1400" b="1"/>
              <a:t>A</a:t>
            </a:r>
            <a:endParaRPr lang="ja-JP" altLang="en-US" sz="1400" b="1"/>
          </a:p>
        </p:txBody>
      </p:sp>
      <p:sp>
        <p:nvSpPr>
          <p:cNvPr id="18442" name="テキスト ボックス 9"/>
          <p:cNvSpPr txBox="1">
            <a:spLocks noChangeArrowheads="1"/>
          </p:cNvSpPr>
          <p:nvPr/>
        </p:nvSpPr>
        <p:spPr bwMode="auto">
          <a:xfrm>
            <a:off x="4787900" y="5953125"/>
            <a:ext cx="2016125" cy="306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en-US" altLang="ja-JP" sz="1400" b="1"/>
              <a:t>Child-Pugh</a:t>
            </a:r>
            <a:r>
              <a:rPr lang="ja-JP" altLang="en-US" sz="1400" b="1"/>
              <a:t>分類 </a:t>
            </a:r>
            <a:r>
              <a:rPr lang="en-US" altLang="ja-JP" sz="1400" b="1"/>
              <a:t>B</a:t>
            </a:r>
            <a:endParaRPr lang="ja-JP" altLang="en-US" sz="1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p039eb\Desktop\ポリクリ\全身図：前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765175"/>
            <a:ext cx="266382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762500" y="892175"/>
            <a:ext cx="4319588" cy="40354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ja-JP" sz="1100" b="1" dirty="0">
                <a:latin typeface="+mj-ea"/>
                <a:ea typeface="+mj-ea"/>
              </a:rPr>
              <a:t>【</a:t>
            </a:r>
            <a:r>
              <a:rPr lang="ja-JP" altLang="en-US" sz="1100" b="1" dirty="0">
                <a:latin typeface="+mj-ea"/>
                <a:ea typeface="+mj-ea"/>
              </a:rPr>
              <a:t>入院時所見</a:t>
            </a:r>
            <a:r>
              <a:rPr lang="ja-JP" altLang="ja-JP" sz="1100" b="1" dirty="0">
                <a:latin typeface="+mj-ea"/>
                <a:ea typeface="+mj-ea"/>
              </a:rPr>
              <a:t>】</a:t>
            </a:r>
          </a:p>
          <a:p>
            <a:pPr>
              <a:defRPr/>
            </a:pPr>
            <a:r>
              <a:rPr lang="ja-JP" altLang="en-US" sz="1100" b="1" dirty="0">
                <a:latin typeface="+mj-ea"/>
                <a:ea typeface="+mj-ea"/>
              </a:rPr>
              <a:t>体温 </a:t>
            </a:r>
            <a:r>
              <a:rPr lang="en-US" altLang="ja-JP" sz="1100" b="1" dirty="0">
                <a:latin typeface="+mj-ea"/>
                <a:ea typeface="+mj-ea"/>
              </a:rPr>
              <a:t>36.6 ℃</a:t>
            </a:r>
            <a:r>
              <a:rPr lang="ja-JP" altLang="en-US" sz="1100" b="1" dirty="0" err="1">
                <a:latin typeface="+mj-ea"/>
                <a:ea typeface="+mj-ea"/>
              </a:rPr>
              <a:t>、</a:t>
            </a:r>
            <a:r>
              <a:rPr lang="ja-JP" altLang="en-US" sz="1100" b="1" dirty="0">
                <a:latin typeface="+mj-ea"/>
                <a:ea typeface="+mj-ea"/>
              </a:rPr>
              <a:t>空腹時血糖 </a:t>
            </a:r>
            <a:r>
              <a:rPr lang="en-US" altLang="ja-JP" sz="1100" b="1" dirty="0">
                <a:latin typeface="+mj-ea"/>
                <a:ea typeface="+mj-ea"/>
              </a:rPr>
              <a:t>124 mg/dl</a:t>
            </a:r>
            <a:r>
              <a:rPr lang="ja-JP" altLang="en-US" sz="1100" b="1" dirty="0" err="1">
                <a:latin typeface="+mj-ea"/>
                <a:ea typeface="+mj-ea"/>
              </a:rPr>
              <a:t>、</a:t>
            </a:r>
            <a:r>
              <a:rPr lang="en-US" altLang="ja-JP" sz="1100" b="1" dirty="0">
                <a:latin typeface="+mj-ea"/>
                <a:ea typeface="+mj-ea"/>
              </a:rPr>
              <a:t>HbA1c 6.0 %</a:t>
            </a:r>
          </a:p>
          <a:p>
            <a:pPr>
              <a:defRPr/>
            </a:pPr>
            <a:r>
              <a:rPr lang="en-US" altLang="ja-JP" sz="1100" b="1" dirty="0">
                <a:latin typeface="+mj-ea"/>
                <a:ea typeface="+mj-ea"/>
              </a:rPr>
              <a:t>AFP 4 ng/ml (&lt;9.5)</a:t>
            </a:r>
            <a:r>
              <a:rPr lang="ja-JP" altLang="en-US" sz="1100" b="1" dirty="0" err="1">
                <a:latin typeface="+mj-ea"/>
                <a:ea typeface="+mj-ea"/>
              </a:rPr>
              <a:t>、</a:t>
            </a:r>
            <a:r>
              <a:rPr lang="en-US" altLang="ja-JP" sz="1100" b="1" dirty="0" err="1">
                <a:latin typeface="+mj-ea"/>
                <a:ea typeface="+mj-ea"/>
              </a:rPr>
              <a:t>PIVKAⅡ</a:t>
            </a:r>
            <a:r>
              <a:rPr lang="en-US" altLang="ja-JP" sz="1100" b="1" dirty="0">
                <a:latin typeface="+mj-ea"/>
                <a:ea typeface="+mj-ea"/>
              </a:rPr>
              <a:t> &lt;15.0 </a:t>
            </a:r>
            <a:r>
              <a:rPr lang="en-US" altLang="ja-JP" sz="1100" b="1" dirty="0" err="1">
                <a:latin typeface="+mj-ea"/>
                <a:ea typeface="+mj-ea"/>
              </a:rPr>
              <a:t>mAU</a:t>
            </a:r>
            <a:r>
              <a:rPr lang="en-US" altLang="ja-JP" sz="1100" b="1" dirty="0">
                <a:latin typeface="+mj-ea"/>
                <a:ea typeface="+mj-ea"/>
              </a:rPr>
              <a:t>/ml</a:t>
            </a:r>
          </a:p>
          <a:p>
            <a:pPr>
              <a:defRPr/>
            </a:pPr>
            <a:r>
              <a:rPr lang="ja-JP" altLang="ja-JP" sz="1100" b="1" dirty="0">
                <a:latin typeface="+mj-ea"/>
                <a:ea typeface="+mj-ea"/>
              </a:rPr>
              <a:t>【生活歴】</a:t>
            </a:r>
          </a:p>
          <a:p>
            <a:pPr>
              <a:defRPr/>
            </a:pPr>
            <a:r>
              <a:rPr lang="ja-JP" altLang="ja-JP" sz="1100" b="1" dirty="0">
                <a:latin typeface="+mj-ea"/>
                <a:ea typeface="+mj-ea"/>
              </a:rPr>
              <a:t>飲酒歴：</a:t>
            </a:r>
            <a:r>
              <a:rPr lang="ja-JP" altLang="en-US" sz="1100" b="1" dirty="0">
                <a:latin typeface="+mj-ea"/>
                <a:ea typeface="+mj-ea"/>
              </a:rPr>
              <a:t>ビール </a:t>
            </a:r>
            <a:r>
              <a:rPr lang="en-US" altLang="ja-JP" sz="1100" b="1" dirty="0">
                <a:latin typeface="+mj-ea"/>
                <a:ea typeface="+mj-ea"/>
              </a:rPr>
              <a:t>350ml/</a:t>
            </a:r>
            <a:r>
              <a:rPr lang="ja-JP" altLang="en-US" sz="1100" b="1" dirty="0">
                <a:latin typeface="+mj-ea"/>
                <a:ea typeface="+mj-ea"/>
              </a:rPr>
              <a:t>日、</a:t>
            </a:r>
            <a:r>
              <a:rPr lang="ja-JP" altLang="ja-JP" sz="1100" b="1" dirty="0">
                <a:latin typeface="+mj-ea"/>
                <a:ea typeface="+mj-ea"/>
              </a:rPr>
              <a:t>喫煙歴：</a:t>
            </a:r>
            <a:r>
              <a:rPr lang="ja-JP" altLang="en-US" sz="1100" b="1" dirty="0">
                <a:latin typeface="+mj-ea"/>
                <a:ea typeface="+mj-ea"/>
              </a:rPr>
              <a:t>なし、輸血歴：なし</a:t>
            </a:r>
            <a:endParaRPr lang="ja-JP" altLang="ja-JP" sz="1100" b="1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ja-JP" sz="1100" b="1" dirty="0">
                <a:solidFill>
                  <a:schemeClr val="tx1"/>
                </a:solidFill>
                <a:latin typeface="+mj-ea"/>
                <a:ea typeface="+mj-ea"/>
              </a:rPr>
              <a:t>【家族歴】</a:t>
            </a:r>
            <a:endParaRPr lang="en-US" altLang="ja-JP" sz="11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姉：冠動脈バイパス術</a:t>
            </a:r>
            <a:endParaRPr lang="ja-JP" altLang="ja-JP" sz="11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ja-JP" sz="1100" b="1" dirty="0">
                <a:latin typeface="+mj-ea"/>
                <a:ea typeface="+mj-ea"/>
              </a:rPr>
              <a:t>【既往歴】</a:t>
            </a:r>
            <a:endParaRPr lang="en-US" altLang="ja-JP" sz="11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ja-JP" sz="1100" b="1" dirty="0">
                <a:latin typeface="+mj-ea"/>
                <a:ea typeface="+mj-ea"/>
              </a:rPr>
              <a:t>4</a:t>
            </a:r>
            <a:r>
              <a:rPr lang="ja-JP" altLang="en-US" sz="1100" b="1" dirty="0">
                <a:latin typeface="+mj-ea"/>
                <a:ea typeface="+mj-ea"/>
              </a:rPr>
              <a:t>●歳：胆嚢結石にて手術</a:t>
            </a:r>
            <a:endParaRPr lang="en-US" altLang="ja-JP" sz="11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ja-JP" sz="1100" b="1" dirty="0">
                <a:latin typeface="+mj-ea"/>
                <a:ea typeface="+mj-ea"/>
              </a:rPr>
              <a:t>5</a:t>
            </a:r>
            <a:r>
              <a:rPr lang="ja-JP" altLang="en-US" sz="1100" b="1" dirty="0">
                <a:latin typeface="+mj-ea"/>
                <a:ea typeface="+mj-ea"/>
              </a:rPr>
              <a:t>●歳：肝臓部分切除術</a:t>
            </a:r>
            <a:endParaRPr lang="en-US" altLang="ja-JP" sz="11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ja-JP" sz="1100" b="1" dirty="0">
                <a:latin typeface="+mj-ea"/>
                <a:ea typeface="+mj-ea"/>
              </a:rPr>
              <a:t>6</a:t>
            </a:r>
            <a:r>
              <a:rPr lang="ja-JP" altLang="en-US" sz="1100" b="1" dirty="0">
                <a:latin typeface="+mj-ea"/>
                <a:ea typeface="+mj-ea"/>
              </a:rPr>
              <a:t>●歳：腹壁瘢痕ヘルニア手術</a:t>
            </a:r>
            <a:endParaRPr lang="en-US" altLang="ja-JP" sz="1100" b="1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ja-JP" sz="1100" b="1" dirty="0">
                <a:latin typeface="+mj-ea"/>
                <a:ea typeface="+mj-ea"/>
              </a:rPr>
              <a:t>【アレルギー】</a:t>
            </a:r>
            <a:r>
              <a:rPr lang="en-US" altLang="ja-JP" sz="1100" b="1" dirty="0">
                <a:latin typeface="+mj-ea"/>
                <a:ea typeface="+mj-ea"/>
              </a:rPr>
              <a:t> </a:t>
            </a:r>
            <a:r>
              <a:rPr lang="ja-JP" altLang="en-US" sz="1100" b="1" dirty="0">
                <a:latin typeface="+mj-ea"/>
                <a:ea typeface="+mj-ea"/>
              </a:rPr>
              <a:t>造影剤</a:t>
            </a:r>
            <a:r>
              <a:rPr lang="en-US" altLang="ja-JP" sz="1100" b="1" dirty="0">
                <a:latin typeface="+mj-ea"/>
                <a:ea typeface="+mj-ea"/>
              </a:rPr>
              <a:t>(</a:t>
            </a:r>
            <a:r>
              <a:rPr lang="ja-JP" altLang="en-US" sz="1100" b="1" dirty="0">
                <a:latin typeface="+mj-ea"/>
                <a:ea typeface="+mj-ea"/>
              </a:rPr>
              <a:t>ヨード</a:t>
            </a:r>
            <a:r>
              <a:rPr lang="en-US" altLang="ja-JP" sz="1100" b="1" dirty="0">
                <a:latin typeface="+mj-ea"/>
                <a:ea typeface="+mj-ea"/>
              </a:rPr>
              <a:t>)</a:t>
            </a:r>
          </a:p>
          <a:p>
            <a:pPr>
              <a:defRPr/>
            </a:pPr>
            <a:r>
              <a:rPr lang="en-US" altLang="ja-JP" sz="1100" b="1" dirty="0">
                <a:latin typeface="+mj-ea"/>
                <a:ea typeface="+mj-ea"/>
              </a:rPr>
              <a:t>【</a:t>
            </a:r>
            <a:r>
              <a:rPr lang="ja-JP" altLang="ja-JP" sz="1100" b="1" dirty="0">
                <a:latin typeface="+mj-ea"/>
                <a:ea typeface="+mj-ea"/>
              </a:rPr>
              <a:t>内服】</a:t>
            </a:r>
            <a:endParaRPr lang="en-US" altLang="ja-JP" sz="1100" b="1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ja-JP" sz="1100" b="1" dirty="0">
                <a:latin typeface="+mj-ea"/>
                <a:ea typeface="+mj-ea"/>
              </a:rPr>
              <a:t>ウルソデオキシコール酸</a:t>
            </a:r>
            <a:r>
              <a:rPr lang="en-US" altLang="ja-JP" sz="1100" b="1" dirty="0">
                <a:latin typeface="+mj-ea"/>
                <a:ea typeface="+mj-ea"/>
              </a:rPr>
              <a:t>(</a:t>
            </a:r>
            <a:r>
              <a:rPr lang="ja-JP" altLang="en-US" sz="1100" b="1" dirty="0">
                <a:latin typeface="+mj-ea"/>
                <a:ea typeface="+mj-ea"/>
              </a:rPr>
              <a:t>利胆薬</a:t>
            </a:r>
            <a:r>
              <a:rPr lang="en-US" altLang="ja-JP" sz="1100" b="1" dirty="0">
                <a:latin typeface="+mj-ea"/>
                <a:ea typeface="+mj-ea"/>
              </a:rPr>
              <a:t>)</a:t>
            </a:r>
            <a:r>
              <a:rPr lang="ja-JP" altLang="en-US" sz="1100" b="1" dirty="0">
                <a:latin typeface="+mj-ea"/>
                <a:ea typeface="+mj-ea"/>
              </a:rPr>
              <a:t> </a:t>
            </a:r>
            <a:r>
              <a:rPr lang="en-US" altLang="ja-JP" sz="1100" b="1" dirty="0">
                <a:latin typeface="+mj-ea"/>
                <a:ea typeface="+mj-ea"/>
              </a:rPr>
              <a:t>100mg 6T(2T×</a:t>
            </a:r>
            <a:r>
              <a:rPr lang="ja-JP" altLang="en-US" sz="1100" b="1" dirty="0">
                <a:latin typeface="+mj-ea"/>
                <a:ea typeface="+mj-ea"/>
              </a:rPr>
              <a:t>毎食後</a:t>
            </a:r>
            <a:r>
              <a:rPr lang="en-US" altLang="ja-JP" sz="1100" b="1" dirty="0">
                <a:latin typeface="+mj-ea"/>
                <a:ea typeface="+mj-ea"/>
              </a:rPr>
              <a:t>)</a:t>
            </a:r>
            <a:endParaRPr lang="ja-JP" altLang="ja-JP" sz="1100" b="1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100" b="1" dirty="0">
                <a:latin typeface="+mj-ea"/>
                <a:ea typeface="+mj-ea"/>
              </a:rPr>
              <a:t>グルファスト錠</a:t>
            </a:r>
            <a:r>
              <a:rPr lang="en-US" altLang="ja-JP" sz="1100" b="1" dirty="0">
                <a:latin typeface="+mj-ea"/>
                <a:ea typeface="+mj-ea"/>
              </a:rPr>
              <a:t>(SU</a:t>
            </a:r>
            <a:r>
              <a:rPr lang="ja-JP" altLang="en-US" sz="1100" b="1" dirty="0">
                <a:latin typeface="+mj-ea"/>
                <a:ea typeface="+mj-ea"/>
              </a:rPr>
              <a:t>剤</a:t>
            </a:r>
            <a:r>
              <a:rPr lang="en-US" altLang="ja-JP" sz="1100" b="1" dirty="0">
                <a:latin typeface="+mj-ea"/>
                <a:ea typeface="+mj-ea"/>
              </a:rPr>
              <a:t>) 10mg 3T(1T×</a:t>
            </a:r>
            <a:r>
              <a:rPr lang="ja-JP" altLang="en-US" sz="1100" b="1" dirty="0">
                <a:latin typeface="+mj-ea"/>
                <a:ea typeface="+mj-ea"/>
              </a:rPr>
              <a:t>毎食前</a:t>
            </a:r>
            <a:r>
              <a:rPr lang="en-US" altLang="ja-JP" sz="1100" b="1" dirty="0">
                <a:latin typeface="+mj-ea"/>
                <a:ea typeface="+mj-ea"/>
              </a:rPr>
              <a:t>)</a:t>
            </a:r>
          </a:p>
          <a:p>
            <a:pPr>
              <a:defRPr/>
            </a:pPr>
            <a:r>
              <a:rPr lang="ja-JP" altLang="en-US" sz="1100" b="1" dirty="0">
                <a:latin typeface="+mj-ea"/>
                <a:ea typeface="+mj-ea"/>
              </a:rPr>
              <a:t>ボグリボース錠</a:t>
            </a:r>
            <a:r>
              <a:rPr lang="en-US" altLang="ja-JP" sz="1100" b="1" dirty="0">
                <a:latin typeface="+mj-ea"/>
                <a:ea typeface="+mj-ea"/>
              </a:rPr>
              <a:t>(α-GI) 0.2mg 3T(1T×</a:t>
            </a:r>
            <a:r>
              <a:rPr lang="ja-JP" altLang="en-US" sz="1100" b="1" dirty="0">
                <a:latin typeface="+mj-ea"/>
                <a:ea typeface="+mj-ea"/>
              </a:rPr>
              <a:t>毎食前</a:t>
            </a:r>
            <a:r>
              <a:rPr lang="en-US" altLang="ja-JP" sz="1100" b="1" dirty="0">
                <a:latin typeface="+mj-ea"/>
                <a:ea typeface="+mj-ea"/>
              </a:rPr>
              <a:t>)</a:t>
            </a:r>
          </a:p>
          <a:p>
            <a:pPr>
              <a:defRPr/>
            </a:pPr>
            <a:r>
              <a:rPr lang="ja-JP" altLang="en-US" sz="1100" b="1" dirty="0">
                <a:latin typeface="+mj-ea"/>
                <a:ea typeface="+mj-ea"/>
              </a:rPr>
              <a:t>スピロノラクトン錠</a:t>
            </a:r>
            <a:r>
              <a:rPr lang="en-US" altLang="ja-JP" sz="1100" b="1" dirty="0">
                <a:latin typeface="+mj-ea"/>
                <a:ea typeface="+mj-ea"/>
              </a:rPr>
              <a:t>(K</a:t>
            </a:r>
            <a:r>
              <a:rPr lang="ja-JP" altLang="en-US" sz="1100" b="1" dirty="0">
                <a:latin typeface="+mj-ea"/>
                <a:ea typeface="+mj-ea"/>
              </a:rPr>
              <a:t>保持性利尿薬</a:t>
            </a:r>
            <a:r>
              <a:rPr lang="en-US" altLang="ja-JP" sz="1100" b="1" dirty="0">
                <a:latin typeface="+mj-ea"/>
                <a:ea typeface="+mj-ea"/>
              </a:rPr>
              <a:t>) 25mg 2T(1T×</a:t>
            </a:r>
            <a:r>
              <a:rPr lang="ja-JP" altLang="en-US" sz="1100" b="1" dirty="0">
                <a:latin typeface="+mj-ea"/>
                <a:ea typeface="+mj-ea"/>
              </a:rPr>
              <a:t>朝・昼食後</a:t>
            </a:r>
            <a:r>
              <a:rPr lang="en-US" altLang="ja-JP" sz="1100" b="1" dirty="0">
                <a:latin typeface="+mj-ea"/>
                <a:ea typeface="+mj-ea"/>
              </a:rPr>
              <a:t>)</a:t>
            </a:r>
          </a:p>
          <a:p>
            <a:pPr>
              <a:defRPr/>
            </a:pPr>
            <a:r>
              <a:rPr lang="ja-JP" altLang="en-US" sz="1100" b="1" dirty="0">
                <a:latin typeface="+mj-ea"/>
                <a:ea typeface="+mj-ea"/>
              </a:rPr>
              <a:t>ネシーナ錠</a:t>
            </a:r>
            <a:r>
              <a:rPr lang="en-US" altLang="ja-JP" sz="1100" b="1" dirty="0">
                <a:latin typeface="+mj-ea"/>
                <a:ea typeface="+mj-ea"/>
              </a:rPr>
              <a:t>(DPP-4</a:t>
            </a:r>
            <a:r>
              <a:rPr lang="ja-JP" altLang="en-US" sz="1100" b="1" dirty="0">
                <a:latin typeface="+mj-ea"/>
                <a:ea typeface="+mj-ea"/>
              </a:rPr>
              <a:t>阻害薬</a:t>
            </a:r>
            <a:r>
              <a:rPr lang="en-US" altLang="ja-JP" sz="1100" b="1" dirty="0">
                <a:latin typeface="+mj-ea"/>
                <a:ea typeface="+mj-ea"/>
              </a:rPr>
              <a:t>) 25mg 1T(</a:t>
            </a:r>
            <a:r>
              <a:rPr lang="ja-JP" altLang="en-US" sz="1100" b="1" dirty="0">
                <a:latin typeface="+mj-ea"/>
                <a:ea typeface="+mj-ea"/>
              </a:rPr>
              <a:t>朝食後</a:t>
            </a:r>
            <a:r>
              <a:rPr lang="en-US" altLang="ja-JP" sz="1100" b="1" dirty="0">
                <a:latin typeface="+mj-ea"/>
                <a:ea typeface="+mj-ea"/>
              </a:rPr>
              <a:t>)</a:t>
            </a:r>
          </a:p>
          <a:p>
            <a:pPr>
              <a:defRPr/>
            </a:pPr>
            <a:r>
              <a:rPr lang="ja-JP" altLang="en-US" sz="1100" b="1" dirty="0">
                <a:latin typeface="+mj-ea"/>
                <a:ea typeface="+mj-ea"/>
              </a:rPr>
              <a:t>ネキシウムカプセル</a:t>
            </a:r>
            <a:r>
              <a:rPr lang="en-US" altLang="ja-JP" sz="1100" b="1" dirty="0">
                <a:latin typeface="+mj-ea"/>
                <a:ea typeface="+mj-ea"/>
              </a:rPr>
              <a:t>(PPI) 20mg 1T(</a:t>
            </a:r>
            <a:r>
              <a:rPr lang="ja-JP" altLang="en-US" sz="1100" b="1" dirty="0">
                <a:latin typeface="+mj-ea"/>
                <a:ea typeface="+mj-ea"/>
              </a:rPr>
              <a:t>朝食後</a:t>
            </a:r>
            <a:r>
              <a:rPr lang="en-US" altLang="ja-JP" sz="1100" b="1" dirty="0">
                <a:latin typeface="+mj-ea"/>
                <a:ea typeface="+mj-ea"/>
              </a:rPr>
              <a:t>)</a:t>
            </a:r>
          </a:p>
          <a:p>
            <a:pPr>
              <a:defRPr/>
            </a:pPr>
            <a:r>
              <a:rPr lang="ja-JP" altLang="en-US" sz="1100" b="1" dirty="0">
                <a:latin typeface="+mj-ea"/>
                <a:ea typeface="+mj-ea"/>
              </a:rPr>
              <a:t>バルサルタン錠</a:t>
            </a:r>
            <a:r>
              <a:rPr lang="en-US" altLang="ja-JP" sz="1100" b="1" dirty="0">
                <a:latin typeface="+mj-ea"/>
                <a:ea typeface="+mj-ea"/>
              </a:rPr>
              <a:t>(ARB) 40mg 1T(</a:t>
            </a:r>
            <a:r>
              <a:rPr lang="ja-JP" altLang="en-US" sz="1100" b="1" dirty="0">
                <a:latin typeface="+mj-ea"/>
                <a:ea typeface="+mj-ea"/>
              </a:rPr>
              <a:t>朝食後</a:t>
            </a:r>
            <a:r>
              <a:rPr lang="en-US" altLang="ja-JP" sz="1100" b="1" dirty="0">
                <a:latin typeface="+mj-ea"/>
                <a:ea typeface="+mj-ea"/>
              </a:rPr>
              <a:t>)</a:t>
            </a:r>
          </a:p>
          <a:p>
            <a:pPr>
              <a:defRPr/>
            </a:pPr>
            <a:r>
              <a:rPr lang="ja-JP" altLang="en-US" sz="1100" b="1" dirty="0">
                <a:latin typeface="+mj-ea"/>
                <a:ea typeface="+mj-ea"/>
              </a:rPr>
              <a:t>ピアーレシロップ</a:t>
            </a:r>
            <a:r>
              <a:rPr lang="en-US" altLang="ja-JP" sz="1100" b="1" dirty="0">
                <a:latin typeface="+mj-ea"/>
                <a:ea typeface="+mj-ea"/>
              </a:rPr>
              <a:t>(</a:t>
            </a:r>
            <a:r>
              <a:rPr lang="ja-JP" altLang="en-US" sz="1100" b="1" dirty="0">
                <a:latin typeface="+mj-ea"/>
                <a:ea typeface="+mj-ea"/>
              </a:rPr>
              <a:t>糖類下剤</a:t>
            </a:r>
            <a:r>
              <a:rPr lang="en-US" altLang="ja-JP" sz="1100" b="1" dirty="0">
                <a:latin typeface="+mj-ea"/>
                <a:ea typeface="+mj-ea"/>
              </a:rPr>
              <a:t>) 65% 30mL(10mL×</a:t>
            </a:r>
            <a:r>
              <a:rPr lang="ja-JP" altLang="en-US" sz="1100" b="1" dirty="0">
                <a:latin typeface="+mj-ea"/>
                <a:ea typeface="+mj-ea"/>
              </a:rPr>
              <a:t>毎食後</a:t>
            </a:r>
            <a:r>
              <a:rPr lang="en-US" altLang="ja-JP" sz="1100" b="1" dirty="0">
                <a:latin typeface="+mj-ea"/>
                <a:ea typeface="+mj-ea"/>
              </a:rPr>
              <a:t>)</a:t>
            </a:r>
            <a:endParaRPr lang="ja-JP" altLang="ja-JP" sz="1100" b="1" dirty="0">
              <a:latin typeface="+mj-ea"/>
              <a:ea typeface="+mj-ea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249238" y="892175"/>
            <a:ext cx="1812925" cy="1068388"/>
          </a:xfrm>
          <a:prstGeom prst="wedgeRoundRectCallout">
            <a:avLst>
              <a:gd name="adj1" fmla="val 69719"/>
              <a:gd name="adj2" fmla="val -20619"/>
              <a:gd name="adj3" fmla="val 16667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意識清明</a:t>
            </a:r>
            <a:endParaRPr lang="en-US" altLang="ja-JP" sz="1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リンパ節腫脹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(-)</a:t>
            </a:r>
          </a:p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眼瞼結膜：貧血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(-)</a:t>
            </a:r>
          </a:p>
          <a:p>
            <a:pPr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眼球結膜：黄染</a:t>
            </a:r>
            <a:r>
              <a:rPr lang="en-US" altLang="ja-JP" sz="12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軽度</a:t>
            </a:r>
            <a:r>
              <a:rPr lang="en-US" altLang="ja-JP" sz="1200" b="1" dirty="0">
                <a:solidFill>
                  <a:srgbClr val="FF0000"/>
                </a:solidFill>
                <a:latin typeface="+mj-ea"/>
                <a:ea typeface="+mj-ea"/>
              </a:rPr>
              <a:t>+)</a:t>
            </a:r>
          </a:p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アンモニア臭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(-)</a:t>
            </a:r>
          </a:p>
        </p:txBody>
      </p:sp>
      <p:sp>
        <p:nvSpPr>
          <p:cNvPr id="7" name="角丸四角形吹き出し 11"/>
          <p:cNvSpPr/>
          <p:nvPr/>
        </p:nvSpPr>
        <p:spPr>
          <a:xfrm>
            <a:off x="41275" y="2146300"/>
            <a:ext cx="2322513" cy="792163"/>
          </a:xfrm>
          <a:prstGeom prst="wedgeRoundRectCallout">
            <a:avLst>
              <a:gd name="adj1" fmla="val 73713"/>
              <a:gd name="adj2" fmla="val -17863"/>
              <a:gd name="adj3" fmla="val 16667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200" b="1" dirty="0">
                <a:solidFill>
                  <a:prstClr val="black"/>
                </a:solidFill>
                <a:latin typeface="+mj-ea"/>
                <a:ea typeface="+mj-ea"/>
              </a:rPr>
              <a:t>BP</a:t>
            </a:r>
            <a:r>
              <a:rPr lang="ja-JP" altLang="en-US" sz="1200" b="1" dirty="0">
                <a:solidFill>
                  <a:prstClr val="black"/>
                </a:solidFill>
                <a:latin typeface="+mj-ea"/>
                <a:ea typeface="+mj-ea"/>
              </a:rPr>
              <a:t>：</a:t>
            </a:r>
            <a:r>
              <a:rPr lang="en-US" altLang="ja-JP" sz="1200" b="1" dirty="0">
                <a:solidFill>
                  <a:prstClr val="black"/>
                </a:solidFill>
                <a:latin typeface="+mj-ea"/>
                <a:ea typeface="+mj-ea"/>
              </a:rPr>
              <a:t>145/64mmHg</a:t>
            </a:r>
          </a:p>
          <a:p>
            <a:pPr>
              <a:defRPr/>
            </a:pP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Heart</a:t>
            </a: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：心音正常、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no</a:t>
            </a: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murmur</a:t>
            </a:r>
          </a:p>
          <a:p>
            <a:pPr>
              <a:defRPr/>
            </a:pP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Lung</a:t>
            </a: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：呼吸音正常、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no rale </a:t>
            </a:r>
          </a:p>
          <a:p>
            <a:pPr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女性化乳房</a:t>
            </a:r>
            <a:r>
              <a:rPr lang="en-US" altLang="ja-JP" sz="1200" b="1" dirty="0">
                <a:solidFill>
                  <a:srgbClr val="FF0000"/>
                </a:solidFill>
                <a:latin typeface="+mj-ea"/>
                <a:ea typeface="+mj-ea"/>
              </a:rPr>
              <a:t>(+)</a:t>
            </a:r>
          </a:p>
        </p:txBody>
      </p:sp>
      <p:sp>
        <p:nvSpPr>
          <p:cNvPr id="8" name="角丸四角形吹き出し 12"/>
          <p:cNvSpPr/>
          <p:nvPr/>
        </p:nvSpPr>
        <p:spPr>
          <a:xfrm>
            <a:off x="3144838" y="1154113"/>
            <a:ext cx="1558925" cy="2447925"/>
          </a:xfrm>
          <a:prstGeom prst="wedgeRoundRectCallout">
            <a:avLst>
              <a:gd name="adj1" fmla="val -74823"/>
              <a:gd name="adj2" fmla="val 38798"/>
              <a:gd name="adj3" fmla="val 16667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腹部：軽度膨満</a:t>
            </a:r>
            <a:endParaRPr lang="en-US" altLang="ja-JP"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ja-JP" sz="1200" b="1" dirty="0">
                <a:solidFill>
                  <a:srgbClr val="FF0000"/>
                </a:solidFill>
                <a:latin typeface="+mj-ea"/>
                <a:ea typeface="+mj-ea"/>
              </a:rPr>
              <a:t>       (</a:t>
            </a: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波動あり </a:t>
            </a:r>
            <a:r>
              <a:rPr lang="en-US" altLang="ja-JP" sz="1100" b="1" dirty="0">
                <a:solidFill>
                  <a:srgbClr val="FF0000"/>
                </a:solidFill>
                <a:latin typeface="+mj-ea"/>
                <a:ea typeface="+mj-ea"/>
              </a:rPr>
              <a:t>*1</a:t>
            </a:r>
            <a:r>
              <a:rPr lang="en-US" altLang="ja-JP" sz="12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+mj-ea"/>
                <a:ea typeface="+mj-ea"/>
              </a:rPr>
              <a:t>圧痛</a:t>
            </a:r>
            <a:r>
              <a:rPr lang="en-US" altLang="zh-TW" sz="1200" b="1" dirty="0">
                <a:solidFill>
                  <a:schemeClr val="tx1"/>
                </a:solidFill>
                <a:latin typeface="+mj-ea"/>
                <a:ea typeface="+mj-ea"/>
              </a:rPr>
              <a:t>(-)</a:t>
            </a:r>
          </a:p>
          <a:p>
            <a:pPr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+mj-ea"/>
                <a:ea typeface="+mj-ea"/>
              </a:rPr>
              <a:t>腸蠕動音正常</a:t>
            </a:r>
            <a:endParaRPr lang="en-US" altLang="ja-JP" sz="1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1200" b="1" dirty="0">
                <a:solidFill>
                  <a:schemeClr val="tx1"/>
                </a:solidFill>
                <a:latin typeface="+mj-ea"/>
                <a:ea typeface="+mj-ea"/>
              </a:rPr>
              <a:t>血管雑音</a:t>
            </a:r>
            <a:r>
              <a:rPr lang="en-US" altLang="zh-TW" sz="1200" b="1" dirty="0">
                <a:solidFill>
                  <a:schemeClr val="tx1"/>
                </a:solidFill>
                <a:latin typeface="+mj-ea"/>
                <a:ea typeface="+mj-ea"/>
              </a:rPr>
              <a:t>(-)</a:t>
            </a:r>
          </a:p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脾・腎：触知しない</a:t>
            </a:r>
            <a:endParaRPr lang="en-US" altLang="ja-JP" sz="1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腫瘤：触知しない</a:t>
            </a:r>
            <a:endParaRPr lang="en-US" altLang="zh-TW" sz="1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クモ状血管腫</a:t>
            </a:r>
            <a:endParaRPr lang="en-US" altLang="ja-JP"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ja-JP" sz="12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右大腿内側に</a:t>
            </a:r>
            <a:r>
              <a:rPr lang="en-US" altLang="ja-JP" sz="1200" b="1" dirty="0">
                <a:solidFill>
                  <a:srgbClr val="FF0000"/>
                </a:solidFill>
                <a:latin typeface="+mj-ea"/>
                <a:ea typeface="+mj-ea"/>
              </a:rPr>
              <a:t>+)</a:t>
            </a:r>
          </a:p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皮膚紅潮（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ja-JP" sz="1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下痢（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ja-JP" sz="1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腹痛（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-</a:t>
            </a: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ja-JP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角丸四角形吹き出し 27"/>
          <p:cNvSpPr/>
          <p:nvPr/>
        </p:nvSpPr>
        <p:spPr>
          <a:xfrm>
            <a:off x="915988" y="5114925"/>
            <a:ext cx="1152525" cy="431800"/>
          </a:xfrm>
          <a:prstGeom prst="wedgeRoundRectCallout">
            <a:avLst>
              <a:gd name="adj1" fmla="val 80103"/>
              <a:gd name="adj2" fmla="val -30654"/>
              <a:gd name="adj3" fmla="val 16667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浮腫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(-)</a:t>
            </a:r>
          </a:p>
        </p:txBody>
      </p:sp>
      <p:sp>
        <p:nvSpPr>
          <p:cNvPr id="10" name="角丸四角形吹き出し 16"/>
          <p:cNvSpPr/>
          <p:nvPr/>
        </p:nvSpPr>
        <p:spPr>
          <a:xfrm>
            <a:off x="41275" y="3244850"/>
            <a:ext cx="2230438" cy="1482725"/>
          </a:xfrm>
          <a:prstGeom prst="wedgeRoundRectCallout">
            <a:avLst>
              <a:gd name="adj1" fmla="val 59489"/>
              <a:gd name="adj2" fmla="val -70157"/>
              <a:gd name="adj3" fmla="val 16667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肝：触知しない</a:t>
            </a:r>
            <a:endParaRPr lang="en-US" altLang="ja-JP" sz="1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黄疸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(-)</a:t>
            </a: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、腹水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(-)</a:t>
            </a:r>
          </a:p>
          <a:p>
            <a:pPr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手術痕</a:t>
            </a:r>
            <a:r>
              <a:rPr lang="en-US" altLang="ja-JP" sz="1200" b="1" dirty="0">
                <a:solidFill>
                  <a:srgbClr val="FF0000"/>
                </a:solidFill>
                <a:latin typeface="+mj-ea"/>
                <a:ea typeface="+mj-ea"/>
              </a:rPr>
              <a:t>(+)</a:t>
            </a:r>
          </a:p>
          <a:p>
            <a:pPr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・腹腔鏡下胆嚢摘出術</a:t>
            </a:r>
            <a:endParaRPr lang="en-US" altLang="ja-JP"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・肝部分切除術</a:t>
            </a:r>
            <a:endParaRPr lang="en-US" altLang="ja-JP"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・腹壁ヘルニアに対する手術</a:t>
            </a:r>
            <a:endParaRPr lang="en-US" altLang="ja-JP"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ICG</a:t>
            </a: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：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R15</a:t>
            </a: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32%</a:t>
            </a:r>
          </a:p>
        </p:txBody>
      </p:sp>
      <p:sp>
        <p:nvSpPr>
          <p:cNvPr id="11" name="角丸四角形吹き出し 17"/>
          <p:cNvSpPr/>
          <p:nvPr/>
        </p:nvSpPr>
        <p:spPr>
          <a:xfrm>
            <a:off x="3027363" y="4167188"/>
            <a:ext cx="1676400" cy="779462"/>
          </a:xfrm>
          <a:prstGeom prst="wedgeRoundRectCallout">
            <a:avLst>
              <a:gd name="adj1" fmla="val -20680"/>
              <a:gd name="adj2" fmla="val -107255"/>
              <a:gd name="adj3" fmla="val 16667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手掌紅斑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(-)</a:t>
            </a:r>
          </a:p>
          <a:p>
            <a:pPr algn="ctr"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+mj-ea"/>
                <a:ea typeface="+mj-ea"/>
              </a:rPr>
              <a:t>羽ばたき振戦</a:t>
            </a:r>
            <a:r>
              <a:rPr lang="en-US" altLang="ja-JP" sz="1200" b="1" dirty="0">
                <a:solidFill>
                  <a:schemeClr val="tx1"/>
                </a:solidFill>
                <a:latin typeface="+mj-ea"/>
                <a:ea typeface="+mj-ea"/>
              </a:rPr>
              <a:t>(-)</a:t>
            </a:r>
          </a:p>
          <a:p>
            <a:pPr algn="ctr"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両側上腕にタトゥー</a:t>
            </a:r>
            <a:endParaRPr lang="en-US" altLang="ja-JP"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両側第</a:t>
            </a:r>
            <a:r>
              <a:rPr lang="en-US" altLang="ja-JP" sz="1200" b="1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ja-JP" altLang="en-US" sz="1200" b="1" dirty="0" err="1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en-US" altLang="ja-JP" sz="1200" b="1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ja-JP" altLang="en-US" sz="1200" b="1" dirty="0">
                <a:solidFill>
                  <a:srgbClr val="FF0000"/>
                </a:solidFill>
                <a:latin typeface="+mj-ea"/>
                <a:ea typeface="+mj-ea"/>
              </a:rPr>
              <a:t>指の欠損</a:t>
            </a:r>
            <a:endParaRPr lang="en-US" altLang="ja-JP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四角形: 角を丸くする 11"/>
          <p:cNvSpPr/>
          <p:nvPr/>
        </p:nvSpPr>
        <p:spPr>
          <a:xfrm>
            <a:off x="5692775" y="5019675"/>
            <a:ext cx="2519363" cy="10731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●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Child-Pugh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スコア 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5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点 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en-US" altLang="ja-JP" sz="1100" b="1" dirty="0" err="1">
                <a:solidFill>
                  <a:schemeClr val="tx1"/>
                </a:solidFill>
                <a:latin typeface="+mj-ea"/>
                <a:ea typeface="+mj-ea"/>
              </a:rPr>
              <a:t>GradeA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血清ビリルビン 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1.0 mg/dl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 → 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点</a:t>
            </a:r>
            <a:endParaRPr lang="en-US" altLang="ja-JP" sz="11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血清アルブミン 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3.7 g/dl 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→ 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点</a:t>
            </a:r>
            <a:endParaRPr lang="en-US" altLang="ja-JP" sz="11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腹水 なし → 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点</a:t>
            </a:r>
            <a:endParaRPr lang="en-US" altLang="ja-JP" sz="11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脳症 なし → 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点</a:t>
            </a:r>
            <a:endParaRPr lang="en-US" altLang="ja-JP" sz="11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プロトロンビン時間 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93% 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→ 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点</a:t>
            </a:r>
            <a:endParaRPr lang="en-US" altLang="ja-JP" sz="11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6"/>
          <p:cNvSpPr txBox="1">
            <a:spLocks noChangeArrowheads="1"/>
          </p:cNvSpPr>
          <p:nvPr/>
        </p:nvSpPr>
        <p:spPr bwMode="auto">
          <a:xfrm>
            <a:off x="3306763" y="5157788"/>
            <a:ext cx="181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000" b="1" dirty="0">
                <a:latin typeface="+mj-ea"/>
                <a:ea typeface="+mj-ea"/>
              </a:rPr>
              <a:t>＊</a:t>
            </a:r>
            <a:r>
              <a:rPr lang="en-US" altLang="ja-JP" sz="1000" b="1" dirty="0">
                <a:latin typeface="+mj-ea"/>
                <a:ea typeface="+mj-ea"/>
              </a:rPr>
              <a:t>1</a:t>
            </a:r>
            <a:r>
              <a:rPr lang="ja-JP" altLang="en-US" sz="1000" b="1" dirty="0">
                <a:latin typeface="+mj-ea"/>
                <a:ea typeface="+mj-ea"/>
              </a:rPr>
              <a:t>　エコーにてモリソン窩　　　　</a:t>
            </a:r>
            <a:endParaRPr lang="en-US" altLang="ja-JP" sz="1000" b="1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000" b="1" dirty="0">
                <a:latin typeface="+mj-ea"/>
                <a:ea typeface="+mj-ea"/>
              </a:rPr>
              <a:t>　　　・膀胱直腸窩に腹水を</a:t>
            </a:r>
            <a:endParaRPr lang="en-US" altLang="ja-JP" sz="1000" b="1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000" b="1" dirty="0">
                <a:latin typeface="+mj-ea"/>
                <a:ea typeface="+mj-ea"/>
              </a:rPr>
              <a:t>　　　認めなかったことから、</a:t>
            </a:r>
            <a:endParaRPr lang="en-US" altLang="ja-JP" sz="1000" b="1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000" b="1" dirty="0">
                <a:latin typeface="+mj-ea"/>
                <a:ea typeface="+mj-ea"/>
              </a:rPr>
              <a:t>　　　「腹水はなし」と判断した</a:t>
            </a: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-28575" y="123825"/>
            <a:ext cx="9144000" cy="6207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rgbClr val="006600"/>
                </a:solidFill>
              </a:rPr>
              <a:t>身体所見のまとめ</a:t>
            </a: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576513" y="2852738"/>
            <a:ext cx="0" cy="392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408238" y="3049588"/>
            <a:ext cx="3365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楕円 21"/>
          <p:cNvSpPr/>
          <p:nvPr/>
        </p:nvSpPr>
        <p:spPr>
          <a:xfrm>
            <a:off x="2408238" y="2781300"/>
            <a:ext cx="46037" cy="714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図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95625"/>
            <a:ext cx="47879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46"/>
          <p:cNvSpPr txBox="1">
            <a:spLocks/>
          </p:cNvSpPr>
          <p:nvPr/>
        </p:nvSpPr>
        <p:spPr>
          <a:xfrm>
            <a:off x="23813" y="163513"/>
            <a:ext cx="9144000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rgbClr val="006600"/>
                </a:solidFill>
              </a:rPr>
              <a:t>治療経過</a:t>
            </a:r>
          </a:p>
        </p:txBody>
      </p:sp>
      <p:sp>
        <p:nvSpPr>
          <p:cNvPr id="7" name="四角形: 角を丸くする 6"/>
          <p:cNvSpPr/>
          <p:nvPr/>
        </p:nvSpPr>
        <p:spPr>
          <a:xfrm>
            <a:off x="5075238" y="863600"/>
            <a:ext cx="3997325" cy="22685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　日本肝臓学会の治療アルゴリズムによると、本症例では　　肝切除または焼灼療法が適応であるが、今後の肝細胞癌の再発時の治療を考慮し、肝予備能の温存のために肝切除の適応としなかった。また、腫瘍と動静脈が近接していたため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RFA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も適応としなかった。</a:t>
            </a:r>
          </a:p>
          <a:p>
            <a:pPr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　以上より、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B-TACE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を選択した。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A4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からアプローチした。　　その際、前回の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EL-TACE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療法による血管の狭小化を認めたものの、カテーテルを進めることができ、ミリプラチ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1.5mg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を　注入した。</a:t>
            </a:r>
          </a:p>
          <a:p>
            <a:pPr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　一方、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Post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CT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で注入の不十分な部位を認めたため、　側副血流を認めた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A8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からも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B-TACE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を施行し、ミリプラチン１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mg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　を注入した。結果注入部位に十分な造影効果を認めたため、　</a:t>
            </a:r>
            <a:r>
              <a:rPr lang="en-US" altLang="ja-JP" sz="1100" b="1" dirty="0">
                <a:solidFill>
                  <a:schemeClr val="tx1"/>
                </a:solidFill>
                <a:latin typeface="+mj-ea"/>
                <a:ea typeface="+mj-ea"/>
              </a:rPr>
              <a:t>B-TACE</a:t>
            </a:r>
            <a:r>
              <a:rPr lang="ja-JP" altLang="en-US" sz="1100" b="1" dirty="0">
                <a:solidFill>
                  <a:schemeClr val="tx1"/>
                </a:solidFill>
                <a:latin typeface="+mj-ea"/>
                <a:ea typeface="+mj-ea"/>
              </a:rPr>
              <a:t>を終えた。</a:t>
            </a:r>
            <a:endParaRPr lang="en-US" altLang="ja-JP" sz="11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20485" name="図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95400"/>
            <a:ext cx="5081587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2" id="{0B5027B7-1302-4090-A0DD-1FAB1EDE4A4D}" vid="{91800A5B-29DE-4233-8F87-188CDA2C49CD}"/>
    </a:ext>
  </a:extLst>
</a:theme>
</file>

<file path=ppt/theme/theme2.xml><?xml version="1.0" encoding="utf-8"?>
<a:theme xmlns:a="http://schemas.openxmlformats.org/drawingml/2006/main" name="テンプレート①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2" id="{0B5027B7-1302-4090-A0DD-1FAB1EDE4A4D}" vid="{AD9E8CC7-26F3-4455-B266-F0EA7B33D803}"/>
    </a:ext>
  </a:extLst>
</a:theme>
</file>

<file path=ppt/theme/theme3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177F32E4-F672-4658-A353-82CEB116E29C}" vid="{2E0EA7B6-B4EA-42A0-A36F-53FAA12F32CF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プレゼンテーション2</Template>
  <TotalTime>3486</TotalTime>
  <Words>522</Words>
  <Application>Microsoft Office PowerPoint</Application>
  <PresentationFormat>画面に合わせる (4:3)</PresentationFormat>
  <Paragraphs>99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ＭＳ Ｐゴシック</vt:lpstr>
      <vt:lpstr>ＭＳ Ｐ明朝</vt:lpstr>
      <vt:lpstr>新細明體</vt:lpstr>
      <vt:lpstr>Arial</vt:lpstr>
      <vt:lpstr>Calibri</vt:lpstr>
      <vt:lpstr>Wingdings</vt:lpstr>
      <vt:lpstr>1_デザインの設定</vt:lpstr>
      <vt:lpstr>テンプレート①en</vt:lpstr>
      <vt:lpstr>テーマ1</vt:lpstr>
      <vt:lpstr>2_デザインの設定</vt:lpstr>
      <vt:lpstr>肝細胞癌の１例</vt:lpstr>
      <vt:lpstr>PowerPoint プレゼンテーション</vt:lpstr>
      <vt:lpstr>身体所見のまとめ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肝胆膵病態学総論</dc:title>
  <dc:creator>TERAI</dc:creator>
  <cp:lastModifiedBy>水野研一</cp:lastModifiedBy>
  <cp:revision>245</cp:revision>
  <cp:lastPrinted>2016-12-19T07:46:41Z</cp:lastPrinted>
  <dcterms:created xsi:type="dcterms:W3CDTF">2007-01-15T06:56:55Z</dcterms:created>
  <dcterms:modified xsi:type="dcterms:W3CDTF">2017-03-14T12:41:12Z</dcterms:modified>
</cp:coreProperties>
</file>