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  <p:sldMasterId id="2147483870" r:id="rId2"/>
    <p:sldMasterId id="2147483907" r:id="rId3"/>
    <p:sldMasterId id="2147483912" r:id="rId4"/>
  </p:sldMasterIdLst>
  <p:notesMasterIdLst>
    <p:notesMasterId r:id="rId9"/>
  </p:notesMasterIdLst>
  <p:handoutMasterIdLst>
    <p:handoutMasterId r:id="rId10"/>
  </p:handoutMasterIdLst>
  <p:sldIdLst>
    <p:sldId id="462" r:id="rId5"/>
    <p:sldId id="463" r:id="rId6"/>
    <p:sldId id="464" r:id="rId7"/>
    <p:sldId id="465" r:id="rId8"/>
  </p:sldIdLst>
  <p:sldSz cx="9144000" cy="6858000" type="screen4x3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池田 拓磨" initials="池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80545" autoAdjust="0"/>
  </p:normalViewPr>
  <p:slideViewPr>
    <p:cSldViewPr>
      <p:cViewPr varScale="1">
        <p:scale>
          <a:sx n="84" d="100"/>
          <a:sy n="84" d="100"/>
        </p:scale>
        <p:origin x="217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>
            <a:extLst>
              <a:ext uri="{FF2B5EF4-FFF2-40B4-BE49-F238E27FC236}">
                <a16:creationId xmlns:a16="http://schemas.microsoft.com/office/drawing/2014/main" id="{C26D17CE-C15C-4385-BDF6-FBB8EA0FA3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>
            <a:extLst>
              <a:ext uri="{FF2B5EF4-FFF2-40B4-BE49-F238E27FC236}">
                <a16:creationId xmlns:a16="http://schemas.microsoft.com/office/drawing/2014/main" id="{32E41D36-8876-49A6-B77F-23CFD0AE4AA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9DB5C3D8-544A-42EC-B19E-718419527243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 3">
            <a:extLst>
              <a:ext uri="{FF2B5EF4-FFF2-40B4-BE49-F238E27FC236}">
                <a16:creationId xmlns:a16="http://schemas.microsoft.com/office/drawing/2014/main" id="{1FD45A32-302A-4D06-A91A-52979F4B24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>
            <a:extLst>
              <a:ext uri="{FF2B5EF4-FFF2-40B4-BE49-F238E27FC236}">
                <a16:creationId xmlns:a16="http://schemas.microsoft.com/office/drawing/2014/main" id="{9ACA24E7-139E-4743-8829-BC8E98EE4C6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C2DAA335-8564-4C52-9457-7AD81CEED0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id="{0736E8A2-7826-47DE-B4F9-0053F84E1E3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id="{BF3600D0-00F2-4AAF-921B-497F801C179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94E87B6A-BFC1-4D0B-8B4B-77CF49F28A7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01" name="Rectangle 5">
            <a:extLst>
              <a:ext uri="{FF2B5EF4-FFF2-40B4-BE49-F238E27FC236}">
                <a16:creationId xmlns:a16="http://schemas.microsoft.com/office/drawing/2014/main" id="{40941E94-CA52-44CF-86E0-E79224404C5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E70B152D-195E-4C44-AAD0-ED82D332F31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9703" name="Rectangle 7">
            <a:extLst>
              <a:ext uri="{FF2B5EF4-FFF2-40B4-BE49-F238E27FC236}">
                <a16:creationId xmlns:a16="http://schemas.microsoft.com/office/drawing/2014/main" id="{F0031C59-A512-45B6-BB56-B11B5BA57E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616E294D-8071-4864-BF26-160ADE5E7C1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スライド イメージ プレースホルダー 1">
            <a:extLst>
              <a:ext uri="{FF2B5EF4-FFF2-40B4-BE49-F238E27FC236}">
                <a16:creationId xmlns:a16="http://schemas.microsoft.com/office/drawing/2014/main" id="{53E8044D-4798-4F5A-90D5-236E0C0970C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ノート プレースホルダー 2">
            <a:extLst>
              <a:ext uri="{FF2B5EF4-FFF2-40B4-BE49-F238E27FC236}">
                <a16:creationId xmlns:a16="http://schemas.microsoft.com/office/drawing/2014/main" id="{A0B108D8-B21A-4A01-9EE7-F983AF7C13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18436" name="スライド番号プレースホルダー 3">
            <a:extLst>
              <a:ext uri="{FF2B5EF4-FFF2-40B4-BE49-F238E27FC236}">
                <a16:creationId xmlns:a16="http://schemas.microsoft.com/office/drawing/2014/main" id="{69A0FB5F-AF3F-46A8-BB36-1E790F1B192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2E5F29FF-55F7-4435-AA01-5DC6B206BB01}" type="slidenum">
              <a:rPr lang="en-US" altLang="ja-JP" smtClean="0"/>
              <a:pPr/>
              <a:t>1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スライド イメージ プレースホルダー 1">
            <a:extLst>
              <a:ext uri="{FF2B5EF4-FFF2-40B4-BE49-F238E27FC236}">
                <a16:creationId xmlns:a16="http://schemas.microsoft.com/office/drawing/2014/main" id="{E77D3E30-4FC6-4D6B-AF0D-915DBE1B43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ノート プレースホルダー 2">
            <a:extLst>
              <a:ext uri="{FF2B5EF4-FFF2-40B4-BE49-F238E27FC236}">
                <a16:creationId xmlns:a16="http://schemas.microsoft.com/office/drawing/2014/main" id="{0A376ABC-4808-45C7-AA1C-7D239AFF1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dirty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0484" name="スライド番号プレースホルダー 3">
            <a:extLst>
              <a:ext uri="{FF2B5EF4-FFF2-40B4-BE49-F238E27FC236}">
                <a16:creationId xmlns:a16="http://schemas.microsoft.com/office/drawing/2014/main" id="{80A21946-61D2-4A0C-B695-7F5C1382A8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02FE917-F61B-4C23-B101-37E67F045BFB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スライド イメージ プレースホルダー 1">
            <a:extLst>
              <a:ext uri="{FF2B5EF4-FFF2-40B4-BE49-F238E27FC236}">
                <a16:creationId xmlns:a16="http://schemas.microsoft.com/office/drawing/2014/main" id="{7B1E83A4-6D4B-4160-8710-B5FEB4FA342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ノート プレースホルダー 2">
            <a:extLst>
              <a:ext uri="{FF2B5EF4-FFF2-40B4-BE49-F238E27FC236}">
                <a16:creationId xmlns:a16="http://schemas.microsoft.com/office/drawing/2014/main" id="{E1059F51-24E5-4141-87F4-6EB9EB20E4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2532" name="スライド番号プレースホルダー 3">
            <a:extLst>
              <a:ext uri="{FF2B5EF4-FFF2-40B4-BE49-F238E27FC236}">
                <a16:creationId xmlns:a16="http://schemas.microsoft.com/office/drawing/2014/main" id="{9F2B476F-029B-4E3F-BE29-1EB5F2D867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8829B7D-530B-4B28-A7EC-0BFEA039C15B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スライド イメージ プレースホルダー 1">
            <a:extLst>
              <a:ext uri="{FF2B5EF4-FFF2-40B4-BE49-F238E27FC236}">
                <a16:creationId xmlns:a16="http://schemas.microsoft.com/office/drawing/2014/main" id="{C4C691C8-A1CC-4415-8CEB-48065CC0D1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ノート プレースホルダー 2">
            <a:extLst>
              <a:ext uri="{FF2B5EF4-FFF2-40B4-BE49-F238E27FC236}">
                <a16:creationId xmlns:a16="http://schemas.microsoft.com/office/drawing/2014/main" id="{154696F9-B027-4971-A4EB-92CA9CD68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  <a:p>
            <a:endParaRPr lang="en-US" altLang="ja-JP" dirty="0">
              <a:latin typeface="Arial" panose="020B0604020202020204" pitchFamily="34" charset="0"/>
              <a:ea typeface="ＭＳ Ｐ明朝" panose="02020600040205080304" pitchFamily="18" charset="-128"/>
            </a:endParaRPr>
          </a:p>
        </p:txBody>
      </p:sp>
      <p:sp>
        <p:nvSpPr>
          <p:cNvPr id="24580" name="スライド番号プレースホルダー 3">
            <a:extLst>
              <a:ext uri="{FF2B5EF4-FFF2-40B4-BE49-F238E27FC236}">
                <a16:creationId xmlns:a16="http://schemas.microsoft.com/office/drawing/2014/main" id="{03E026BE-F686-4E2E-B1A6-BE08183B79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36600" indent="-2825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3347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87500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41525" indent="-22542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4987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559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131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70325" indent="-2254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51330E1-B04E-4279-A783-A1F49390FD5A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2149F67C-29C7-4361-A882-856E9E227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17E69839-2918-4ACB-A131-E416C4AA7E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BEF7891-8E88-49C4-8AD6-4646838608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9817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>
            <a:extLst>
              <a:ext uri="{FF2B5EF4-FFF2-40B4-BE49-F238E27FC236}">
                <a16:creationId xmlns:a16="http://schemas.microsoft.com/office/drawing/2014/main" id="{D4591DA0-C3CB-4EDC-ABE8-4D67EB55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B0BFC297-B2FC-400D-A172-A687A0E206D7}" type="datetime1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9AA50052-9D56-408B-9392-28324CB2286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87066958-86E1-4C09-A098-A317700783E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450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213" y="692150"/>
            <a:ext cx="7991475" cy="7921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00113" y="1557338"/>
            <a:ext cx="7775575" cy="44211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4495764-B8EA-4457-ADA4-78657DE122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161B4A6-F46F-4173-96A5-15AFDED841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1E4C8CB-5B78-44C3-A157-5AF1A81004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7A726CDD-D2D7-4191-A5A6-A7655A1451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789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3357563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itchFamily="3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547813" y="1557338"/>
            <a:ext cx="7200900" cy="1470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5C79D7CD-41BD-4641-916A-39EDE2BF33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914B6E9-A016-4B33-9F80-BAA81ED4186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7BD76E2-2066-4589-9346-3D12CF1867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A7B38E94-D0EA-4CF3-8A3D-D6731ECF624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598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EF5D7374-3E80-4134-B97A-16B8F9C0A1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579F8128-608C-4FD1-844E-6AC8C05D2A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F97863D-8F22-4BDD-9311-F4DA60F8AA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697991E7-7B1F-4898-9678-7752874386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052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8815EA1-B7A5-4B98-B41C-842BA0E7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38370933-438F-4BD5-9FDD-89AC1840E9D7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9A830A-4047-463B-880C-B3C8214BE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C68983-3D65-46C3-BEAB-1EB303235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13CCC6F3-86AE-42D6-A59A-DA5AC38904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8265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01060C-ADEC-4737-83FE-F62F65DBDD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5CE08997-5C4B-41A9-969F-F6628D7042BA}" type="datetime1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46B56EBE-5EFD-4188-9A11-0E760168F7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134D9193-52E6-4C1F-AAF7-B85C0FC46C3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002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96987B0-2B88-41C8-8BFD-95D7DD3B4B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5">
            <a:extLst>
              <a:ext uri="{FF2B5EF4-FFF2-40B4-BE49-F238E27FC236}">
                <a16:creationId xmlns:a16="http://schemas.microsoft.com/office/drawing/2014/main" id="{205A771A-BBE2-4C0E-89A8-D293C10A06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2AC67E7C-E305-4434-B66C-25EDB9767E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516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>
            <a:extLst>
              <a:ext uri="{FF2B5EF4-FFF2-40B4-BE49-F238E27FC236}">
                <a16:creationId xmlns:a16="http://schemas.microsoft.com/office/drawing/2014/main" id="{1DF75CED-4C70-4118-B8C3-621998A762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FDDA5AE6-D9F1-490F-92AE-AACFE3A080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3883072A-6452-4961-AB02-2EF7B56E6D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41327FA0-B336-4D1C-B18E-D0BA989925C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7746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43C852-C5A0-4842-8264-FEE053B3470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0C9E1AEC-44B8-4867-AD9E-99B0804A0F32}" type="datetimeFigureOut">
              <a:rPr lang="ja-JP" altLang="en-US"/>
              <a:pPr>
                <a:defRPr/>
              </a:pPr>
              <a:t>2021/6/15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D6C201F-1591-4CF7-A4AA-AD7CBB319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99652FA-E5CF-4710-9EF6-96D381A63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a typeface="ＭＳ Ｐゴシック" panose="020B0600070205080204" pitchFamily="50" charset="-128"/>
              </a:defRPr>
            </a:lvl1pPr>
          </a:lstStyle>
          <a:p>
            <a:pPr>
              <a:defRPr/>
            </a:pPr>
            <a:fld id="{A9023008-2AE6-4F29-867C-DC663630F4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47404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theme" Target="../theme/theme3.xml"/><Relationship Id="rId9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pw126\Desktop\rogo_IMG\rogo_IMG\Letterhead.png">
            <a:extLst>
              <a:ext uri="{FF2B5EF4-FFF2-40B4-BE49-F238E27FC236}">
                <a16:creationId xmlns:a16="http://schemas.microsoft.com/office/drawing/2014/main" id="{CB735CBD-6F00-43A9-9E2D-D3CA01E8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C:\Users\ppw126\Desktop\rogo_IMG\rogo_IMG\NIIGATA_UNIVERSITY.png">
            <a:extLst>
              <a:ext uri="{FF2B5EF4-FFF2-40B4-BE49-F238E27FC236}">
                <a16:creationId xmlns:a16="http://schemas.microsoft.com/office/drawing/2014/main" id="{4C6389FF-8BCD-4DF2-B7F7-E29D910D98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333375"/>
            <a:ext cx="21875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8" name="グループ化 2">
            <a:extLst>
              <a:ext uri="{FF2B5EF4-FFF2-40B4-BE49-F238E27FC236}">
                <a16:creationId xmlns:a16="http://schemas.microsoft.com/office/drawing/2014/main" id="{F386D368-0331-4FBA-AE39-11088CC2C328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1029" name="グループ化 16">
              <a:extLst>
                <a:ext uri="{FF2B5EF4-FFF2-40B4-BE49-F238E27FC236}">
                  <a16:creationId xmlns:a16="http://schemas.microsoft.com/office/drawing/2014/main" id="{38042597-4EC3-44D7-83C1-4E89C225025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1033" name="グループ化 17">
                <a:extLst>
                  <a:ext uri="{FF2B5EF4-FFF2-40B4-BE49-F238E27FC236}">
                    <a16:creationId xmlns:a16="http://schemas.microsoft.com/office/drawing/2014/main" id="{E38C19B3-4719-4A03-B4CC-3CE7E87207B0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1035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A9DD2267-5064-4F26-AF7B-F680E386514E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036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10FDB8D5-46B1-4E54-A690-455318744A16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034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448980CC-3019-454B-8F13-3855F4020A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30" name="グループ化 1">
              <a:extLst>
                <a:ext uri="{FF2B5EF4-FFF2-40B4-BE49-F238E27FC236}">
                  <a16:creationId xmlns:a16="http://schemas.microsoft.com/office/drawing/2014/main" id="{28C63823-683A-497F-8A8F-0A90702F04C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1031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8B0B287A-DD61-4329-9347-25FF0AD054BC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2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C00C77C7-2BD1-46E7-9C5B-4C4D11DF4418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ppw126\Desktop\rogo_IMG\rogo_IMG\Letterhead.png">
            <a:extLst>
              <a:ext uri="{FF2B5EF4-FFF2-40B4-BE49-F238E27FC236}">
                <a16:creationId xmlns:a16="http://schemas.microsoft.com/office/drawing/2014/main" id="{B93B71D4-97EA-46C6-9673-6B00BE897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Users\ppw126\Desktop\rogo_IMG\rogo_IMG\25%_rogo.png">
            <a:extLst>
              <a:ext uri="{FF2B5EF4-FFF2-40B4-BE49-F238E27FC236}">
                <a16:creationId xmlns:a16="http://schemas.microsoft.com/office/drawing/2014/main" id="{6FF69B22-AE06-41DE-AADB-2B1CE38EA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5888"/>
            <a:ext cx="5762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2" name="グループ化 22">
            <a:extLst>
              <a:ext uri="{FF2B5EF4-FFF2-40B4-BE49-F238E27FC236}">
                <a16:creationId xmlns:a16="http://schemas.microsoft.com/office/drawing/2014/main" id="{5D97C604-DE55-4BE5-9A34-814CC3074A35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2053" name="グループ化 23">
              <a:extLst>
                <a:ext uri="{FF2B5EF4-FFF2-40B4-BE49-F238E27FC236}">
                  <a16:creationId xmlns:a16="http://schemas.microsoft.com/office/drawing/2014/main" id="{CB20CB96-AAF9-45D8-8B9A-84F286D2AF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2057" name="グループ化 27">
                <a:extLst>
                  <a:ext uri="{FF2B5EF4-FFF2-40B4-BE49-F238E27FC236}">
                    <a16:creationId xmlns:a16="http://schemas.microsoft.com/office/drawing/2014/main" id="{021EEB95-5511-4B96-ACB6-57984FCA5E8A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2059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0B339178-4072-41D7-868E-E16A7E77905D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60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27013290-38EA-497E-B22C-E18EF0DB8FD4}"/>
                    </a:ext>
                  </a:extLst>
                </p:cNvPr>
                <p:cNvPicPr>
                  <a:picLocks noChangeAspect="1" noChangeArrowheads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2058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38465336-0B2B-4FE4-96CA-7B6D28571E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54" name="グループ化 24">
              <a:extLst>
                <a:ext uri="{FF2B5EF4-FFF2-40B4-BE49-F238E27FC236}">
                  <a16:creationId xmlns:a16="http://schemas.microsoft.com/office/drawing/2014/main" id="{65B339A5-80E6-4D2D-B574-4D3127D530B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055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83B622B2-350B-4323-BD13-4DC67E82FE46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6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C22A0C6D-0749-4719-AAEC-AECF03D9781B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Users\ppw126\Desktop\rogo_IMG\rogo_IMG\Letterhead.png">
            <a:extLst>
              <a:ext uri="{FF2B5EF4-FFF2-40B4-BE49-F238E27FC236}">
                <a16:creationId xmlns:a16="http://schemas.microsoft.com/office/drawing/2014/main" id="{FEB77D53-E924-4491-8E65-AA53B4243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ppw126\Desktop\rogo_IMG\rogo_IMG\25%_rogo.png">
            <a:extLst>
              <a:ext uri="{FF2B5EF4-FFF2-40B4-BE49-F238E27FC236}">
                <a16:creationId xmlns:a16="http://schemas.microsoft.com/office/drawing/2014/main" id="{BCE6AB4D-985D-4D0B-97AE-5618EEC9F4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5888"/>
            <a:ext cx="5762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グループ化 22">
            <a:extLst>
              <a:ext uri="{FF2B5EF4-FFF2-40B4-BE49-F238E27FC236}">
                <a16:creationId xmlns:a16="http://schemas.microsoft.com/office/drawing/2014/main" id="{5265EDF7-46EF-4A07-9874-47C75E35A997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3077" name="グループ化 23">
              <a:extLst>
                <a:ext uri="{FF2B5EF4-FFF2-40B4-BE49-F238E27FC236}">
                  <a16:creationId xmlns:a16="http://schemas.microsoft.com/office/drawing/2014/main" id="{01DF90E0-BCFF-4BDF-AA08-83F4605ABC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3081" name="グループ化 27">
                <a:extLst>
                  <a:ext uri="{FF2B5EF4-FFF2-40B4-BE49-F238E27FC236}">
                    <a16:creationId xmlns:a16="http://schemas.microsoft.com/office/drawing/2014/main" id="{4F8F49B6-7D2E-4BD9-A5B5-26A7B56DD9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3083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AC32D656-A81C-44A0-999D-3989D2EFBCC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084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BFA026E4-3C4D-42DA-885C-76BC6D838DB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3082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C6999926-F0AD-4119-8E65-ABAC6DC4FA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78" name="グループ化 24">
              <a:extLst>
                <a:ext uri="{FF2B5EF4-FFF2-40B4-BE49-F238E27FC236}">
                  <a16:creationId xmlns:a16="http://schemas.microsoft.com/office/drawing/2014/main" id="{0CA7BA35-BBE8-4356-BACA-E64D1079E4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3079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F76419DD-6824-479A-9D54-AD3D2EE8CB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0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2490B22F-1689-403E-92A0-393D9E6095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0" r:id="rId1"/>
    <p:sldLayoutId id="2147484211" r:id="rId2"/>
    <p:sldLayoutId id="2147484212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pw126\Desktop\rogo_IMG\rogo_IMG\Letterhead.png">
            <a:extLst>
              <a:ext uri="{FF2B5EF4-FFF2-40B4-BE49-F238E27FC236}">
                <a16:creationId xmlns:a16="http://schemas.microsoft.com/office/drawing/2014/main" id="{59630E35-B02E-4019-8FEF-D17F5340A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2" descr="C:\Users\ppw126\Desktop\rogo_IMG\rogo_IMG\NIIGATA_UNIVERSITY.png">
            <a:extLst>
              <a:ext uri="{FF2B5EF4-FFF2-40B4-BE49-F238E27FC236}">
                <a16:creationId xmlns:a16="http://schemas.microsoft.com/office/drawing/2014/main" id="{F7AAE878-E9B2-4D1E-989A-709FB61F7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8213" y="333375"/>
            <a:ext cx="2187575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0" name="グループ化 2">
            <a:extLst>
              <a:ext uri="{FF2B5EF4-FFF2-40B4-BE49-F238E27FC236}">
                <a16:creationId xmlns:a16="http://schemas.microsoft.com/office/drawing/2014/main" id="{31CBD15F-C3DF-497F-8F52-F7BC618C17BC}"/>
              </a:ext>
            </a:extLst>
          </p:cNvPr>
          <p:cNvGrpSpPr>
            <a:grpSpLocks/>
          </p:cNvGrpSpPr>
          <p:nvPr/>
        </p:nvGrpSpPr>
        <p:grpSpPr bwMode="auto">
          <a:xfrm>
            <a:off x="0" y="6308725"/>
            <a:ext cx="9144000" cy="549275"/>
            <a:chOff x="-77630" y="6309320"/>
            <a:chExt cx="9072838" cy="548680"/>
          </a:xfrm>
        </p:grpSpPr>
        <p:grpSp>
          <p:nvGrpSpPr>
            <p:cNvPr id="4101" name="グループ化 16">
              <a:extLst>
                <a:ext uri="{FF2B5EF4-FFF2-40B4-BE49-F238E27FC236}">
                  <a16:creationId xmlns:a16="http://schemas.microsoft.com/office/drawing/2014/main" id="{98F9AABB-DFBC-4F41-9AA3-DC9E40F3FA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4105" name="グループ化 17">
                <a:extLst>
                  <a:ext uri="{FF2B5EF4-FFF2-40B4-BE49-F238E27FC236}">
                    <a16:creationId xmlns:a16="http://schemas.microsoft.com/office/drawing/2014/main" id="{FF85B0AF-831E-4BC9-A281-E836A27AF4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4107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DE425E74-8CE5-46A4-88FA-2B1F348B02F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>
                  <a:fillRect/>
                </a:stretch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08" name="Picture 5" descr="C:\Users\ppw126\Desktop\rogo_IMG\rogo_IMG\Letterhead.png">
                  <a:extLst>
                    <a:ext uri="{FF2B5EF4-FFF2-40B4-BE49-F238E27FC236}">
                      <a16:creationId xmlns:a16="http://schemas.microsoft.com/office/drawing/2014/main" id="{E4B7E7AD-80AD-4377-83FD-E0FA7EF29BF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>
                  <a:fillRect/>
                </a:stretch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4106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DA412A65-C8CA-4A95-AC00-DEC11269BA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102" name="グループ化 1">
              <a:extLst>
                <a:ext uri="{FF2B5EF4-FFF2-40B4-BE49-F238E27FC236}">
                  <a16:creationId xmlns:a16="http://schemas.microsoft.com/office/drawing/2014/main" id="{A2325401-505D-4A4B-9B08-3074578120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4103" name="Picture 3" descr="C:\Users\ppw126\Desktop\rogo_IMG\rogo_IMG\Letterhead_eng_02.png">
                <a:extLst>
                  <a:ext uri="{FF2B5EF4-FFF2-40B4-BE49-F238E27FC236}">
                    <a16:creationId xmlns:a16="http://schemas.microsoft.com/office/drawing/2014/main" id="{2175D663-FF2F-41A3-B42D-8D19395C40E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2" b="10181"/>
              <a:stretch>
                <a:fillRect/>
              </a:stretch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4" name="Picture 3" descr="C:\Users\ppw126\Desktop\rogo_IMG\rogo_IMG\25%_rogo.png">
                <a:extLst>
                  <a:ext uri="{FF2B5EF4-FFF2-40B4-BE49-F238E27FC236}">
                    <a16:creationId xmlns:a16="http://schemas.microsoft.com/office/drawing/2014/main" id="{B74B7D43-D663-4608-9AF2-EC871909B4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テキスト ボックス 1">
            <a:extLst>
              <a:ext uri="{FF2B5EF4-FFF2-40B4-BE49-F238E27FC236}">
                <a16:creationId xmlns:a16="http://schemas.microsoft.com/office/drawing/2014/main" id="{07C41714-6B8C-4A1C-BD72-29CBFE118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89" y="2119496"/>
            <a:ext cx="869282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ja-JP" sz="4800" b="1" dirty="0">
                <a:solidFill>
                  <a:srgbClr val="0066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TACE</a:t>
            </a:r>
            <a:r>
              <a:rPr lang="ja-JP" altLang="en-US" sz="4800" b="1" dirty="0">
                <a:solidFill>
                  <a:srgbClr val="0066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不応の肝細胞癌</a:t>
            </a:r>
            <a:r>
              <a:rPr lang="en-US" altLang="ja-JP" sz="4800" b="1" dirty="0">
                <a:solidFill>
                  <a:srgbClr val="0066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(HCC)</a:t>
            </a:r>
            <a:r>
              <a:rPr lang="ja-JP" altLang="en-US" sz="4800" b="1" dirty="0">
                <a:solidFill>
                  <a:srgbClr val="0066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に</a:t>
            </a:r>
            <a:endParaRPr lang="en-US" altLang="ja-JP" sz="4800" b="1" dirty="0">
              <a:solidFill>
                <a:srgbClr val="006600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algn="ctr"/>
            <a:r>
              <a:rPr lang="ja-JP" altLang="en-US" sz="4800" b="1" dirty="0">
                <a:solidFill>
                  <a:srgbClr val="0066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分子標的薬を導入した一例</a:t>
            </a:r>
            <a:endParaRPr lang="en-US" altLang="ja-JP" sz="4800" b="1" dirty="0">
              <a:solidFill>
                <a:srgbClr val="006600"/>
              </a:solidFill>
              <a:latin typeface="メイリオ" panose="020B0604030504040204" pitchFamily="34" charset="-128"/>
              <a:ea typeface="メイリオ" panose="020B0604030504040204" pitchFamily="34" charset="-128"/>
            </a:endParaRPr>
          </a:p>
          <a:p>
            <a:pPr algn="ctr"/>
            <a:endParaRPr lang="en-US" altLang="ja-JP" sz="3600" b="1" dirty="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18956D19-7788-4BBB-9B78-6C65D5D27F9B}"/>
              </a:ext>
            </a:extLst>
          </p:cNvPr>
          <p:cNvCxnSpPr>
            <a:cxnSpLocks/>
          </p:cNvCxnSpPr>
          <p:nvPr/>
        </p:nvCxnSpPr>
        <p:spPr>
          <a:xfrm>
            <a:off x="8087692" y="2225675"/>
            <a:ext cx="0" cy="2376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E23A3029-D82D-47DD-AA74-8F2D532DA09E}"/>
              </a:ext>
            </a:extLst>
          </p:cNvPr>
          <p:cNvCxnSpPr>
            <a:cxnSpLocks/>
          </p:cNvCxnSpPr>
          <p:nvPr/>
        </p:nvCxnSpPr>
        <p:spPr>
          <a:xfrm flipH="1">
            <a:off x="4122740" y="2204864"/>
            <a:ext cx="0" cy="1656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9AB9B2D-540C-4308-B880-D6C7436249F6}"/>
              </a:ext>
            </a:extLst>
          </p:cNvPr>
          <p:cNvCxnSpPr>
            <a:cxnSpLocks/>
          </p:cNvCxnSpPr>
          <p:nvPr/>
        </p:nvCxnSpPr>
        <p:spPr>
          <a:xfrm flipV="1">
            <a:off x="5724128" y="2243138"/>
            <a:ext cx="0" cy="432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7A7F2808-0501-4F6B-AF69-0A3F76339FBB}"/>
              </a:ext>
            </a:extLst>
          </p:cNvPr>
          <p:cNvCxnSpPr>
            <a:cxnSpLocks/>
          </p:cNvCxnSpPr>
          <p:nvPr/>
        </p:nvCxnSpPr>
        <p:spPr>
          <a:xfrm>
            <a:off x="7092950" y="2208213"/>
            <a:ext cx="0" cy="82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B30DF12A-1215-453D-982C-7D8F90072D1B}"/>
              </a:ext>
            </a:extLst>
          </p:cNvPr>
          <p:cNvCxnSpPr>
            <a:cxnSpLocks/>
          </p:cNvCxnSpPr>
          <p:nvPr/>
        </p:nvCxnSpPr>
        <p:spPr>
          <a:xfrm>
            <a:off x="2555776" y="2228850"/>
            <a:ext cx="0" cy="15081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タイトル 1">
            <a:extLst>
              <a:ext uri="{FF2B5EF4-FFF2-40B4-BE49-F238E27FC236}">
                <a16:creationId xmlns:a16="http://schemas.microsoft.com/office/drawing/2014/main" id="{763410E7-3C82-4A30-8EA7-EF66A1BA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2550"/>
            <a:ext cx="9144000" cy="70008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現病歴　既往歴　治療介入</a:t>
            </a:r>
          </a:p>
        </p:txBody>
      </p:sp>
      <p:grpSp>
        <p:nvGrpSpPr>
          <p:cNvPr id="19464" name="グループ化 37">
            <a:extLst>
              <a:ext uri="{FF2B5EF4-FFF2-40B4-BE49-F238E27FC236}">
                <a16:creationId xmlns:a16="http://schemas.microsoft.com/office/drawing/2014/main" id="{2E5E034F-5E46-468B-B911-9E022BF5BC78}"/>
              </a:ext>
            </a:extLst>
          </p:cNvPr>
          <p:cNvGrpSpPr>
            <a:grpSpLocks/>
          </p:cNvGrpSpPr>
          <p:nvPr/>
        </p:nvGrpSpPr>
        <p:grpSpPr bwMode="auto">
          <a:xfrm>
            <a:off x="148360" y="885825"/>
            <a:ext cx="8957849" cy="4210481"/>
            <a:chOff x="97237" y="920058"/>
            <a:chExt cx="9096153" cy="4106832"/>
          </a:xfrm>
        </p:grpSpPr>
        <p:grpSp>
          <p:nvGrpSpPr>
            <p:cNvPr id="19476" name="グループ化 29">
              <a:extLst>
                <a:ext uri="{FF2B5EF4-FFF2-40B4-BE49-F238E27FC236}">
                  <a16:creationId xmlns:a16="http://schemas.microsoft.com/office/drawing/2014/main" id="{81584048-904B-4FF0-8ADD-A26EEB3DA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237" y="920058"/>
              <a:ext cx="9096153" cy="4106832"/>
              <a:chOff x="-46779" y="1064074"/>
              <a:chExt cx="9096153" cy="4106832"/>
            </a:xfrm>
          </p:grpSpPr>
          <p:sp>
            <p:nvSpPr>
              <p:cNvPr id="34" name="角丸四角形 33">
                <a:extLst>
                  <a:ext uri="{FF2B5EF4-FFF2-40B4-BE49-F238E27FC236}">
                    <a16:creationId xmlns:a16="http://schemas.microsoft.com/office/drawing/2014/main" id="{5690BE76-CEF1-4AC3-9A2C-22B873B76C4D}"/>
                  </a:ext>
                </a:extLst>
              </p:cNvPr>
              <p:cNvSpPr/>
              <p:nvPr/>
            </p:nvSpPr>
            <p:spPr>
              <a:xfrm>
                <a:off x="7559688" y="4317233"/>
                <a:ext cx="1489686" cy="726261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12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入院</a:t>
                </a:r>
                <a:endPara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defRPr/>
                </a:pPr>
                <a:r>
                  <a:rPr lang="ja-JP" altLang="en-US" sz="12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レンバチニブ</a:t>
                </a:r>
                <a:endPara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defRPr/>
                </a:pPr>
                <a:r>
                  <a:rPr lang="en-US" altLang="ja-JP" sz="12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(TKI)</a:t>
                </a:r>
                <a:r>
                  <a:rPr lang="ja-JP" altLang="en-US" sz="12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導入の方針</a:t>
                </a:r>
                <a:endParaRPr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CCCC6228-F851-4819-914A-5F98E657E12C}"/>
                  </a:ext>
                </a:extLst>
              </p:cNvPr>
              <p:cNvSpPr txBox="1"/>
              <p:nvPr/>
            </p:nvSpPr>
            <p:spPr>
              <a:xfrm>
                <a:off x="-46779" y="2766983"/>
                <a:ext cx="1627577" cy="2403923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just"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 algn="just"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 algn="just">
                  <a:defRPr/>
                </a:pPr>
                <a:endParaRPr lang="en-US" altLang="ja-JP" sz="1200" b="1" dirty="0">
                  <a:ea typeface="ＭＳ Ｐゴシック" panose="020B0600070205080204" pitchFamily="50" charset="-128"/>
                </a:endParaRPr>
              </a:p>
              <a:p>
                <a:pPr algn="just">
                  <a:defRPr/>
                </a:pPr>
                <a:endParaRPr lang="en-US" altLang="ja-JP" sz="1200" b="1" dirty="0">
                  <a:latin typeface="+mn-ea"/>
                  <a:ea typeface="ＭＳ Ｐゴシック" panose="020B0600070205080204" pitchFamily="50" charset="-128"/>
                </a:endParaRPr>
              </a:p>
              <a:p>
                <a:pPr algn="just">
                  <a:defRPr/>
                </a:pPr>
                <a:r>
                  <a:rPr lang="en-US" altLang="ja-JP" sz="1200" b="1" dirty="0">
                    <a:latin typeface="+mn-ea"/>
                    <a:ea typeface="ＭＳ Ｐゴシック" panose="020B0600070205080204" pitchFamily="50" charset="-128"/>
                  </a:rPr>
                  <a:t>X-1</a:t>
                </a:r>
                <a:r>
                  <a:rPr lang="ja-JP" altLang="en-US" sz="1200" b="1" dirty="0">
                    <a:latin typeface="+mn-ea"/>
                    <a:ea typeface="ＭＳ Ｐゴシック" panose="020B0600070205080204" pitchFamily="50" charset="-128"/>
                  </a:rPr>
                  <a:t>年 </a:t>
                </a:r>
                <a:r>
                  <a:rPr lang="en-US" altLang="ja-JP" sz="1200" b="1" dirty="0">
                    <a:latin typeface="+mn-ea"/>
                    <a:ea typeface="ＭＳ Ｐゴシック" panose="020B0600070205080204" pitchFamily="50" charset="-128"/>
                  </a:rPr>
                  <a:t>1/7 </a:t>
                </a: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腹部</a:t>
                </a:r>
                <a:r>
                  <a:rPr lang="en-US" altLang="ja-JP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CT</a:t>
                </a: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で右葉に病変あり</a:t>
                </a:r>
                <a:r>
                  <a:rPr lang="en-US" altLang="ja-JP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同部位は濃染</a:t>
                </a:r>
                <a:r>
                  <a:rPr lang="en-US" altLang="ja-JP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</a:t>
                </a: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。軽度食道静脈瘤、軽度脾腫</a:t>
                </a:r>
                <a:r>
                  <a:rPr lang="en-US" altLang="ja-JP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(+)</a:t>
                </a:r>
              </a:p>
              <a:p>
                <a:pPr algn="just">
                  <a:defRPr/>
                </a:pPr>
                <a:r>
                  <a:rPr lang="en-US" altLang="ja-JP" sz="1200" b="1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X-1</a:t>
                </a:r>
                <a:r>
                  <a:rPr lang="ja-JP" altLang="en-US" sz="1200" b="1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年 </a:t>
                </a:r>
                <a:r>
                  <a:rPr lang="en-US" altLang="ja-JP" sz="1200" b="1" dirty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1/20</a:t>
                </a:r>
              </a:p>
              <a:p>
                <a:pPr algn="just">
                  <a:defRPr/>
                </a:pP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下部内視鏡で直腸静脈瘤なし。</a:t>
                </a:r>
                <a:endPara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角丸四角形 28">
                <a:extLst>
                  <a:ext uri="{FF2B5EF4-FFF2-40B4-BE49-F238E27FC236}">
                    <a16:creationId xmlns:a16="http://schemas.microsoft.com/office/drawing/2014/main" id="{C4809221-8C00-473A-B6EB-795BDDB229B0}"/>
                  </a:ext>
                </a:extLst>
              </p:cNvPr>
              <p:cNvSpPr/>
              <p:nvPr/>
            </p:nvSpPr>
            <p:spPr>
              <a:xfrm>
                <a:off x="6463321" y="2745661"/>
                <a:ext cx="1129215" cy="1456955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CT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画像で腫瘍縮小が見られず、腫瘍マーカー上昇より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TACE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不応と判断。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85" name="テキスト ボックス 25">
                <a:extLst>
                  <a:ext uri="{FF2B5EF4-FFF2-40B4-BE49-F238E27FC236}">
                    <a16:creationId xmlns:a16="http://schemas.microsoft.com/office/drawing/2014/main" id="{D87486CC-9CB2-4370-85C7-D8D0EFF3F3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33078" y="1788759"/>
                <a:ext cx="590632" cy="330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60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X</a:t>
                </a:r>
                <a:r>
                  <a:rPr lang="ja-JP" altLang="en-US" sz="160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年</a:t>
                </a:r>
                <a:endParaRPr lang="ja-JP" altLang="en-US" sz="1200">
                  <a:latin typeface="メイリオ" panose="020B0604030504040204" pitchFamily="34" charset="-128"/>
                  <a:ea typeface="メイリオ" panose="020B0604030504040204" pitchFamily="34" charset="-128"/>
                </a:endParaRPr>
              </a:p>
            </p:txBody>
          </p:sp>
          <p:sp>
            <p:nvSpPr>
              <p:cNvPr id="19486" name="テキスト ボックス 30">
                <a:extLst>
                  <a:ext uri="{FF2B5EF4-FFF2-40B4-BE49-F238E27FC236}">
                    <a16:creationId xmlns:a16="http://schemas.microsoft.com/office/drawing/2014/main" id="{6A783652-C2AB-47C5-9839-3E0F7E1C615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88961" y="2005644"/>
                <a:ext cx="811071" cy="300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9/7</a:t>
                </a:r>
              </a:p>
            </p:txBody>
          </p:sp>
          <p:sp>
            <p:nvSpPr>
              <p:cNvPr id="19487" name="テキスト ボックス 31">
                <a:extLst>
                  <a:ext uri="{FF2B5EF4-FFF2-40B4-BE49-F238E27FC236}">
                    <a16:creationId xmlns:a16="http://schemas.microsoft.com/office/drawing/2014/main" id="{AACBC8A5-F539-43B9-9F6B-52B71FC63F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35216" y="2020166"/>
                <a:ext cx="731530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2/22</a:t>
                </a:r>
              </a:p>
            </p:txBody>
          </p:sp>
          <p:sp>
            <p:nvSpPr>
              <p:cNvPr id="19488" name="テキスト ボックス 34">
                <a:extLst>
                  <a:ext uri="{FF2B5EF4-FFF2-40B4-BE49-F238E27FC236}">
                    <a16:creationId xmlns:a16="http://schemas.microsoft.com/office/drawing/2014/main" id="{899CB3A8-31B0-4D17-9EBD-FEBD2E7824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18690" y="2014222"/>
                <a:ext cx="772374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１</a:t>
                </a:r>
                <a:r>
                  <a:rPr lang="en-US" altLang="ja-JP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/8</a:t>
                </a:r>
              </a:p>
            </p:txBody>
          </p:sp>
          <p:sp>
            <p:nvSpPr>
              <p:cNvPr id="27688" name="テキスト ボックス 6">
                <a:extLst>
                  <a:ext uri="{FF2B5EF4-FFF2-40B4-BE49-F238E27FC236}">
                    <a16:creationId xmlns:a16="http://schemas.microsoft.com/office/drawing/2014/main" id="{A7957978-AC25-47F6-BA2B-1312F23E9D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2376" y="1064074"/>
                <a:ext cx="2034356" cy="72048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defRPr/>
                </a:pPr>
                <a:r>
                  <a:rPr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約</a:t>
                </a:r>
                <a:r>
                  <a:rPr lang="en-US" altLang="ja-JP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X-7</a:t>
                </a:r>
                <a:r>
                  <a:rPr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年前</a:t>
                </a:r>
                <a:endPara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食道癌で</a:t>
                </a:r>
                <a:r>
                  <a:rPr lang="en-US" altLang="ja-JP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ESD</a:t>
                </a:r>
                <a:r>
                  <a:rPr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施行</a:t>
                </a:r>
                <a:endPara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ja-JP" altLang="en-US" sz="1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→経過フォロー中</a:t>
                </a:r>
                <a:endParaRPr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角丸四角形 13">
                <a:extLst>
                  <a:ext uri="{FF2B5EF4-FFF2-40B4-BE49-F238E27FC236}">
                    <a16:creationId xmlns:a16="http://schemas.microsoft.com/office/drawing/2014/main" id="{A63FE8F0-809E-405C-BBC7-9C00173CA364}"/>
                  </a:ext>
                </a:extLst>
              </p:cNvPr>
              <p:cNvSpPr/>
              <p:nvPr/>
            </p:nvSpPr>
            <p:spPr>
              <a:xfrm>
                <a:off x="1662023" y="2753404"/>
                <a:ext cx="1464509" cy="1721957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IVR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施行。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CAG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で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S7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領域に淡い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tumor stain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を認める。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DDP-H80mg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全肝動注。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EL-TACE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A7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より施行。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92" name="テキスト ボックス 14">
                <a:extLst>
                  <a:ext uri="{FF2B5EF4-FFF2-40B4-BE49-F238E27FC236}">
                    <a16:creationId xmlns:a16="http://schemas.microsoft.com/office/drawing/2014/main" id="{0BA8B9B1-2FF5-47D3-AC3A-A0B81E1E69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59088" y="1788759"/>
                <a:ext cx="757324" cy="330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160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X-1</a:t>
                </a:r>
                <a:r>
                  <a:rPr lang="ja-JP" altLang="en-US" sz="160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年</a:t>
                </a:r>
                <a:endParaRPr lang="ja-JP" altLang="en-US" sz="1200">
                  <a:latin typeface="メイリオ" panose="020B0604030504040204" pitchFamily="34" charset="-128"/>
                  <a:ea typeface="メイリオ" panose="020B0604030504040204" pitchFamily="34" charset="-128"/>
                </a:endParaRPr>
              </a:p>
            </p:txBody>
          </p:sp>
          <p:sp>
            <p:nvSpPr>
              <p:cNvPr id="19493" name="テキスト ボックス 16">
                <a:extLst>
                  <a:ext uri="{FF2B5EF4-FFF2-40B4-BE49-F238E27FC236}">
                    <a16:creationId xmlns:a16="http://schemas.microsoft.com/office/drawing/2014/main" id="{CA2BEF87-AEFC-464B-AAFA-B0160043DD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32207" y="2037954"/>
                <a:ext cx="815255" cy="300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 dirty="0">
                    <a:solidFill>
                      <a:srgbClr val="FF00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 </a:t>
                </a:r>
                <a:r>
                  <a:rPr lang="en-US" altLang="ja-JP" sz="1400" dirty="0">
                    <a:solidFill>
                      <a:srgbClr val="003300"/>
                    </a:solidFill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2/10</a:t>
                </a:r>
              </a:p>
            </p:txBody>
          </p:sp>
          <p:sp>
            <p:nvSpPr>
              <p:cNvPr id="19494" name="テキスト ボックス 26">
                <a:extLst>
                  <a:ext uri="{FF2B5EF4-FFF2-40B4-BE49-F238E27FC236}">
                    <a16:creationId xmlns:a16="http://schemas.microsoft.com/office/drawing/2014/main" id="{D9818FB4-4AB8-4A06-80A5-B1EA53C448A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54736" y="2048711"/>
                <a:ext cx="94798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ja-JP" altLang="en-US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 </a:t>
                </a:r>
                <a:r>
                  <a:rPr lang="en-US" altLang="ja-JP" sz="1400" dirty="0">
                    <a:latin typeface="メイリオ" panose="020B0604030504040204" pitchFamily="34" charset="-128"/>
                    <a:ea typeface="メイリオ" panose="020B0604030504040204" pitchFamily="34" charset="-128"/>
                  </a:rPr>
                  <a:t>4/27</a:t>
                </a:r>
              </a:p>
            </p:txBody>
          </p:sp>
          <p:cxnSp>
            <p:nvCxnSpPr>
              <p:cNvPr id="5" name="直線矢印コネクタ 4">
                <a:extLst>
                  <a:ext uri="{FF2B5EF4-FFF2-40B4-BE49-F238E27FC236}">
                    <a16:creationId xmlns:a16="http://schemas.microsoft.com/office/drawing/2014/main" id="{1BE49910-BC2C-4C1F-A293-CDB20EB87227}"/>
                  </a:ext>
                </a:extLst>
              </p:cNvPr>
              <p:cNvCxnSpPr/>
              <p:nvPr/>
            </p:nvCxnSpPr>
            <p:spPr>
              <a:xfrm>
                <a:off x="129809" y="2374038"/>
                <a:ext cx="8883063" cy="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角丸四角形 9">
                <a:extLst>
                  <a:ext uri="{FF2B5EF4-FFF2-40B4-BE49-F238E27FC236}">
                    <a16:creationId xmlns:a16="http://schemas.microsoft.com/office/drawing/2014/main" id="{2AA4166F-5570-4F0C-8601-ED5033A76AD5}"/>
                  </a:ext>
                </a:extLst>
              </p:cNvPr>
              <p:cNvSpPr/>
              <p:nvPr/>
            </p:nvSpPr>
            <p:spPr>
              <a:xfrm>
                <a:off x="45984" y="2558299"/>
                <a:ext cx="1429852" cy="1001823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検診で胸部</a:t>
                </a:r>
                <a:r>
                  <a:rPr lang="en-US" altLang="ja-JP" sz="1200" dirty="0" err="1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Xp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異常を指摘され、胸部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CT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を施行。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その際に肝細胞癌疑いの指摘。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43" name="曲折矢印 42">
              <a:extLst>
                <a:ext uri="{FF2B5EF4-FFF2-40B4-BE49-F238E27FC236}">
                  <a16:creationId xmlns:a16="http://schemas.microsoft.com/office/drawing/2014/main" id="{224C2167-4C43-4150-A57E-C28DDC1B63E3}"/>
                </a:ext>
              </a:extLst>
            </p:cNvPr>
            <p:cNvSpPr/>
            <p:nvPr/>
          </p:nvSpPr>
          <p:spPr>
            <a:xfrm rot="10800000" flipH="1">
              <a:off x="7145951" y="4058600"/>
              <a:ext cx="557751" cy="699979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76FD90BD-7E96-4B23-A230-CFB65E54CB7D}"/>
              </a:ext>
            </a:extLst>
          </p:cNvPr>
          <p:cNvCxnSpPr>
            <a:cxnSpLocks/>
          </p:cNvCxnSpPr>
          <p:nvPr/>
        </p:nvCxnSpPr>
        <p:spPr>
          <a:xfrm>
            <a:off x="581025" y="2208213"/>
            <a:ext cx="0" cy="190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CABADC-8ED9-475B-AB00-2A440CA002DF}"/>
              </a:ext>
            </a:extLst>
          </p:cNvPr>
          <p:cNvSpPr txBox="1"/>
          <p:nvPr/>
        </p:nvSpPr>
        <p:spPr>
          <a:xfrm>
            <a:off x="5747942" y="982663"/>
            <a:ext cx="2839240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79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歳男性　肝細胞癌</a:t>
            </a:r>
          </a:p>
        </p:txBody>
      </p:sp>
      <p:sp>
        <p:nvSpPr>
          <p:cNvPr id="19468" name="テキスト ボックス 56">
            <a:extLst>
              <a:ext uri="{FF2B5EF4-FFF2-40B4-BE49-F238E27FC236}">
                <a16:creationId xmlns:a16="http://schemas.microsoft.com/office/drawing/2014/main" id="{3A8FB1FD-0A0A-4620-A078-051FFB17E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628800"/>
            <a:ext cx="7461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X-2</a:t>
            </a: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34" charset="-128"/>
                <a:ea typeface="メイリオ" panose="020B0604030504040204" pitchFamily="34" charset="-128"/>
              </a:rPr>
              <a:t>年</a:t>
            </a:r>
            <a:endParaRPr lang="ja-JP" altLang="en-US" sz="1200" dirty="0">
              <a:latin typeface="メイリオ" panose="020B0604030504040204" pitchFamily="34" charset="-128"/>
              <a:ea typeface="メイリオ" panose="020B0604030504040204" pitchFamily="34" charset="-128"/>
            </a:endParaRPr>
          </a:p>
        </p:txBody>
      </p:sp>
      <p:sp>
        <p:nvSpPr>
          <p:cNvPr id="19471" name="テキスト ボックス 5">
            <a:extLst>
              <a:ext uri="{FF2B5EF4-FFF2-40B4-BE49-F238E27FC236}">
                <a16:creationId xmlns:a16="http://schemas.microsoft.com/office/drawing/2014/main" id="{2B584400-A5BA-4A4C-B67C-E3183B098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9875" y="49657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/>
          </a:p>
        </p:txBody>
      </p:sp>
      <p:sp>
        <p:nvSpPr>
          <p:cNvPr id="3" name="角丸四角形 13">
            <a:extLst>
              <a:ext uri="{FF2B5EF4-FFF2-40B4-BE49-F238E27FC236}">
                <a16:creationId xmlns:a16="http://schemas.microsoft.com/office/drawing/2014/main" id="{EE798589-1C1C-C442-A1C4-4711C3108860}"/>
              </a:ext>
            </a:extLst>
          </p:cNvPr>
          <p:cNvSpPr/>
          <p:nvPr/>
        </p:nvSpPr>
        <p:spPr bwMode="auto">
          <a:xfrm>
            <a:off x="3383831" y="2631714"/>
            <a:ext cx="1482724" cy="175150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IVR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施行。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CAG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S7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領域に淡い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tumor stain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を認める。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DDP-H80mg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全肝動注。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MPT-TACE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A6,A7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より施行。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角丸四角形 13">
            <a:extLst>
              <a:ext uri="{FF2B5EF4-FFF2-40B4-BE49-F238E27FC236}">
                <a16:creationId xmlns:a16="http://schemas.microsoft.com/office/drawing/2014/main" id="{58C6CFAD-C176-8D49-8EE3-46BEA57273B3}"/>
              </a:ext>
            </a:extLst>
          </p:cNvPr>
          <p:cNvSpPr/>
          <p:nvPr/>
        </p:nvSpPr>
        <p:spPr bwMode="auto">
          <a:xfrm>
            <a:off x="5003152" y="2617790"/>
            <a:ext cx="1482724" cy="1765423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回目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IVR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施行。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CAG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S7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領域に淡い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tumor stain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を認める。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DDP-H80mg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全肝動注。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MPT-TACE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A7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より施行。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16">
            <a:extLst>
              <a:ext uri="{FF2B5EF4-FFF2-40B4-BE49-F238E27FC236}">
                <a16:creationId xmlns:a16="http://schemas.microsoft.com/office/drawing/2014/main" id="{0020C4F6-ADDD-46AD-AA8D-AB144F03B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897114"/>
            <a:ext cx="802859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 </a:t>
            </a:r>
            <a:r>
              <a:rPr lang="en-US" altLang="ja-JP" sz="1400" dirty="0">
                <a:latin typeface="メイリオ" panose="020B0604030504040204" pitchFamily="34" charset="-128"/>
                <a:ea typeface="メイリオ" panose="020B0604030504040204" pitchFamily="34" charset="-128"/>
              </a:rPr>
              <a:t>12/9</a:t>
            </a:r>
          </a:p>
        </p:txBody>
      </p:sp>
      <p:pic>
        <p:nvPicPr>
          <p:cNvPr id="44" name="Picture 4">
            <a:extLst>
              <a:ext uri="{FF2B5EF4-FFF2-40B4-BE49-F238E27FC236}">
                <a16:creationId xmlns:a16="http://schemas.microsoft.com/office/drawing/2014/main" id="{CF8274DA-6E26-45B4-9E64-F1A2E51D97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4106" r="442" b="15711"/>
          <a:stretch/>
        </p:blipFill>
        <p:spPr bwMode="auto">
          <a:xfrm>
            <a:off x="5088454" y="4538442"/>
            <a:ext cx="1616912" cy="1139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B45E5DF-44B6-4E29-B4DB-7B46F7A050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118" r="2561" b="15874"/>
          <a:stretch/>
        </p:blipFill>
        <p:spPr>
          <a:xfrm>
            <a:off x="112319" y="4965700"/>
            <a:ext cx="1607187" cy="125369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E114C85-A795-4FDA-8099-15D375F5AA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066" r="-147" b="12066"/>
          <a:stretch/>
        </p:blipFill>
        <p:spPr bwMode="auto">
          <a:xfrm>
            <a:off x="1784907" y="4525998"/>
            <a:ext cx="1634965" cy="114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4E9FCEC0-A97E-4529-9162-4602F089C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1" t="12997" r="-148" b="15020"/>
          <a:stretch/>
        </p:blipFill>
        <p:spPr bwMode="auto">
          <a:xfrm>
            <a:off x="3504968" y="4536869"/>
            <a:ext cx="1482724" cy="1139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3">
            <a:extLst>
              <a:ext uri="{FF2B5EF4-FFF2-40B4-BE49-F238E27FC236}">
                <a16:creationId xmlns:a16="http://schemas.microsoft.com/office/drawing/2014/main" id="{541AEDAE-8C8F-477F-A586-7A104CFC60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3" r="1270" b="15702"/>
          <a:stretch/>
        </p:blipFill>
        <p:spPr bwMode="auto">
          <a:xfrm>
            <a:off x="7164377" y="5011766"/>
            <a:ext cx="1656095" cy="118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C:\Users\p039eb\Desktop\ポリクリ\全身図：前.png">
            <a:extLst>
              <a:ext uri="{FF2B5EF4-FFF2-40B4-BE49-F238E27FC236}">
                <a16:creationId xmlns:a16="http://schemas.microsoft.com/office/drawing/2014/main" id="{8E74B829-6D52-4020-8AB3-19F7160F0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863600"/>
            <a:ext cx="2490787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9D7A1D8-FD3E-4020-B0BA-1DE470AB8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7000"/>
            <a:ext cx="9144000" cy="6207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身体所見のまとめ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6C13F35-A1BD-4A78-A54C-462C939EFB13}"/>
              </a:ext>
            </a:extLst>
          </p:cNvPr>
          <p:cNvSpPr txBox="1"/>
          <p:nvPr/>
        </p:nvSpPr>
        <p:spPr>
          <a:xfrm>
            <a:off x="5072063" y="987425"/>
            <a:ext cx="4032250" cy="4469130"/>
          </a:xfrm>
          <a:prstGeom prst="roundRect">
            <a:avLst>
              <a:gd name="adj" fmla="val 1257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ja-JP" sz="1200" b="1" dirty="0"/>
              <a:t> </a:t>
            </a:r>
            <a:r>
              <a:rPr lang="en-US" altLang="ja-JP" sz="1400" b="1" dirty="0">
                <a:latin typeface="+mn-ea"/>
              </a:rPr>
              <a:t>【</a:t>
            </a:r>
            <a:r>
              <a:rPr lang="ja-JP" altLang="en-US" sz="1400" b="1" dirty="0">
                <a:latin typeface="+mn-ea"/>
              </a:rPr>
              <a:t>入院時所見</a:t>
            </a:r>
            <a:r>
              <a:rPr lang="ja-JP" altLang="ja-JP" sz="1400" b="1" dirty="0">
                <a:latin typeface="+mn-ea"/>
              </a:rPr>
              <a:t>】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体温：</a:t>
            </a:r>
            <a:r>
              <a:rPr lang="en-US" altLang="ja-JP" sz="1400" b="1" dirty="0">
                <a:latin typeface="+mn-ea"/>
              </a:rPr>
              <a:t>36.8</a:t>
            </a:r>
            <a:r>
              <a:rPr lang="ja-JP" altLang="en-US" sz="1400" b="1" dirty="0">
                <a:latin typeface="+mn-ea"/>
              </a:rPr>
              <a:t>℃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身長：</a:t>
            </a:r>
            <a:r>
              <a:rPr lang="en-US" altLang="ja-JP" sz="1400" b="1" dirty="0">
                <a:latin typeface="+mn-ea"/>
              </a:rPr>
              <a:t>156.2cm</a:t>
            </a:r>
            <a:r>
              <a:rPr lang="ja-JP" altLang="en-US" sz="1400" b="1" dirty="0">
                <a:latin typeface="+mn-ea"/>
              </a:rPr>
              <a:t>　体重：</a:t>
            </a:r>
            <a:r>
              <a:rPr lang="en-US" altLang="ja-JP" sz="1400" b="1" dirty="0">
                <a:latin typeface="+mn-ea"/>
              </a:rPr>
              <a:t>56.5kg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【生活歴】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</a:t>
            </a:r>
            <a:r>
              <a:rPr lang="ja-JP" altLang="ja-JP" sz="1400" b="1" dirty="0">
                <a:latin typeface="+mn-ea"/>
              </a:rPr>
              <a:t>飲酒歴：</a:t>
            </a:r>
            <a:r>
              <a:rPr lang="ja-JP" altLang="en-US" sz="1400" b="1" dirty="0">
                <a:latin typeface="+mn-ea"/>
              </a:rPr>
              <a:t>日本酒</a:t>
            </a:r>
            <a:r>
              <a:rPr lang="en-US" altLang="ja-JP" sz="1400" b="1" dirty="0">
                <a:latin typeface="+mn-ea"/>
              </a:rPr>
              <a:t>4</a:t>
            </a:r>
            <a:r>
              <a:rPr lang="ja-JP" altLang="en-US" sz="1400" b="1" dirty="0">
                <a:latin typeface="+mn-ea"/>
              </a:rPr>
              <a:t>合</a:t>
            </a:r>
            <a:r>
              <a:rPr lang="en-US" altLang="ja-JP" sz="1400" b="1" dirty="0">
                <a:latin typeface="+mn-ea"/>
              </a:rPr>
              <a:t>/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 55</a:t>
            </a:r>
            <a:r>
              <a:rPr lang="ja-JP" altLang="en-US" sz="1400" b="1" dirty="0">
                <a:latin typeface="+mn-ea"/>
              </a:rPr>
              <a:t>年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</a:t>
            </a:r>
            <a:r>
              <a:rPr lang="ja-JP" altLang="ja-JP" sz="1400" b="1" dirty="0">
                <a:latin typeface="+mn-ea"/>
              </a:rPr>
              <a:t>喫煙歴：</a:t>
            </a:r>
            <a:r>
              <a:rPr lang="en-US" altLang="ja-JP" sz="1400" b="1" dirty="0">
                <a:latin typeface="+mn-ea"/>
              </a:rPr>
              <a:t>20</a:t>
            </a:r>
            <a:r>
              <a:rPr lang="ja-JP" altLang="en-US" sz="1400" b="1" dirty="0">
                <a:latin typeface="+mn-ea"/>
              </a:rPr>
              <a:t>本</a:t>
            </a:r>
            <a:r>
              <a:rPr lang="en-US" altLang="ja-JP" sz="1400" b="1" dirty="0">
                <a:latin typeface="+mn-ea"/>
              </a:rPr>
              <a:t>/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55</a:t>
            </a:r>
            <a:r>
              <a:rPr lang="ja-JP" altLang="en-US" sz="1400" b="1" dirty="0">
                <a:latin typeface="+mn-ea"/>
              </a:rPr>
              <a:t>年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【家族歴】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特記事項なし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【既往歴】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</a:t>
            </a:r>
            <a:r>
              <a:rPr lang="en-US" altLang="ja-JP" sz="1400" b="1" dirty="0">
                <a:latin typeface="+mn-ea"/>
              </a:rPr>
              <a:t>7</a:t>
            </a:r>
            <a:r>
              <a:rPr lang="ja-JP" altLang="en-US" sz="1400" b="1" dirty="0">
                <a:latin typeface="+mn-ea"/>
              </a:rPr>
              <a:t>年前に表在型食道癌で</a:t>
            </a:r>
            <a:r>
              <a:rPr lang="en-US" altLang="ja-JP" sz="1400" b="1" dirty="0">
                <a:latin typeface="+mn-ea"/>
              </a:rPr>
              <a:t>ESD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高血圧</a:t>
            </a:r>
            <a:endParaRPr lang="ja-JP" altLang="ja-JP" sz="1400" b="1" dirty="0">
              <a:latin typeface="+mn-ea"/>
            </a:endParaRPr>
          </a:p>
          <a:p>
            <a:pPr>
              <a:defRPr/>
            </a:pPr>
            <a:r>
              <a:rPr lang="ja-JP" altLang="ja-JP" sz="1400" b="1" dirty="0">
                <a:latin typeface="+mn-ea"/>
              </a:rPr>
              <a:t>【アレルギー】なし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en-US" altLang="ja-JP" sz="1400" b="1" dirty="0">
                <a:latin typeface="+mn-ea"/>
              </a:rPr>
              <a:t>【</a:t>
            </a:r>
            <a:r>
              <a:rPr lang="ja-JP" altLang="ja-JP" sz="1400" b="1" dirty="0">
                <a:latin typeface="+mn-ea"/>
              </a:rPr>
              <a:t>内服】</a:t>
            </a:r>
            <a:endParaRPr lang="en-US" altLang="ja-JP" sz="1400" b="1" dirty="0"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・イルベサルタン・アムロジピンベシル酸塩</a:t>
            </a:r>
            <a:r>
              <a:rPr lang="en-US" altLang="ja-JP" sz="1400" b="1" dirty="0">
                <a:latin typeface="+mn-ea"/>
              </a:rPr>
              <a:t>(1</a:t>
            </a:r>
            <a:r>
              <a:rPr lang="ja-JP" altLang="en-US" sz="1400" b="1" dirty="0">
                <a:latin typeface="+mn-ea"/>
              </a:rPr>
              <a:t>錠</a:t>
            </a:r>
            <a:r>
              <a:rPr lang="en-US" altLang="ja-JP" sz="1400" b="1" dirty="0">
                <a:latin typeface="+mn-ea"/>
              </a:rPr>
              <a:t>)</a:t>
            </a:r>
          </a:p>
          <a:p>
            <a:pPr>
              <a:defRPr/>
            </a:pPr>
            <a:r>
              <a:rPr lang="en-US" altLang="ja-JP" sz="1400" b="1" dirty="0">
                <a:latin typeface="+mn-ea"/>
              </a:rPr>
              <a:t>  (1T (1</a:t>
            </a:r>
            <a:r>
              <a:rPr lang="ja-JP" altLang="en-US" sz="1400" b="1" dirty="0">
                <a:latin typeface="+mn-ea"/>
              </a:rPr>
              <a:t>回</a:t>
            </a:r>
            <a:r>
              <a:rPr lang="en-US" altLang="ja-JP" sz="1400" b="1" dirty="0">
                <a:latin typeface="+mn-ea"/>
              </a:rPr>
              <a:t>1T) 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回　朝食後</a:t>
            </a:r>
            <a:r>
              <a:rPr lang="en-US" altLang="ja-JP" sz="1400" b="1" dirty="0">
                <a:latin typeface="+mn-ea"/>
              </a:rPr>
              <a:t>)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・メチルドパ</a:t>
            </a:r>
            <a:r>
              <a:rPr lang="en-US" altLang="ja-JP" sz="1400" b="1" dirty="0">
                <a:latin typeface="+mn-ea"/>
              </a:rPr>
              <a:t>(125mg1</a:t>
            </a:r>
            <a:r>
              <a:rPr lang="ja-JP" altLang="en-US" sz="1400" b="1" dirty="0">
                <a:latin typeface="+mn-ea"/>
              </a:rPr>
              <a:t>錠</a:t>
            </a:r>
            <a:r>
              <a:rPr lang="en-US" altLang="ja-JP" sz="1400" b="1" dirty="0">
                <a:latin typeface="+mn-ea"/>
              </a:rPr>
              <a:t>)</a:t>
            </a:r>
          </a:p>
          <a:p>
            <a:pPr>
              <a:defRPr/>
            </a:pPr>
            <a:r>
              <a:rPr lang="en-US" altLang="ja-JP" sz="1400" b="1" dirty="0">
                <a:latin typeface="+mn-ea"/>
              </a:rPr>
              <a:t>  (1T (1</a:t>
            </a:r>
            <a:r>
              <a:rPr lang="ja-JP" altLang="en-US" sz="1400" b="1" dirty="0">
                <a:latin typeface="+mn-ea"/>
              </a:rPr>
              <a:t>回</a:t>
            </a:r>
            <a:r>
              <a:rPr lang="en-US" altLang="ja-JP" sz="1400" b="1" dirty="0">
                <a:latin typeface="+mn-ea"/>
              </a:rPr>
              <a:t>1T) 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1</a:t>
            </a:r>
            <a:r>
              <a:rPr lang="ja-JP" altLang="en-US" sz="1400" b="1" dirty="0">
                <a:latin typeface="+mn-ea"/>
              </a:rPr>
              <a:t>回　朝食後</a:t>
            </a:r>
            <a:r>
              <a:rPr lang="en-US" altLang="ja-JP" sz="1400" b="1" dirty="0">
                <a:latin typeface="+mn-ea"/>
              </a:rPr>
              <a:t>)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・ウルソデオキシコール酸</a:t>
            </a:r>
            <a:r>
              <a:rPr lang="en-US" altLang="ja-JP" sz="1400" b="1" dirty="0">
                <a:latin typeface="+mn-ea"/>
              </a:rPr>
              <a:t>(100mg1</a:t>
            </a:r>
            <a:r>
              <a:rPr lang="ja-JP" altLang="en-US" sz="1400" b="1" dirty="0">
                <a:latin typeface="+mn-ea"/>
              </a:rPr>
              <a:t>錠</a:t>
            </a:r>
            <a:r>
              <a:rPr lang="en-US" altLang="ja-JP" sz="1400" b="1" dirty="0">
                <a:latin typeface="+mn-ea"/>
              </a:rPr>
              <a:t>)</a:t>
            </a:r>
          </a:p>
          <a:p>
            <a:pPr>
              <a:defRPr/>
            </a:pPr>
            <a:r>
              <a:rPr lang="ja-JP" altLang="en-US" sz="1400" b="1" dirty="0">
                <a:latin typeface="+mn-ea"/>
              </a:rPr>
              <a:t>　</a:t>
            </a:r>
            <a:r>
              <a:rPr lang="en-US" altLang="ja-JP" sz="1400" b="1" dirty="0">
                <a:latin typeface="+mn-ea"/>
              </a:rPr>
              <a:t>(3T (1</a:t>
            </a:r>
            <a:r>
              <a:rPr lang="ja-JP" altLang="en-US" sz="1400" b="1" dirty="0">
                <a:latin typeface="+mn-ea"/>
              </a:rPr>
              <a:t>回</a:t>
            </a:r>
            <a:r>
              <a:rPr lang="en-US" altLang="ja-JP" sz="1400" b="1" dirty="0">
                <a:latin typeface="+mn-ea"/>
              </a:rPr>
              <a:t>1T) 1</a:t>
            </a:r>
            <a:r>
              <a:rPr lang="ja-JP" altLang="en-US" sz="1400" b="1" dirty="0">
                <a:latin typeface="+mn-ea"/>
              </a:rPr>
              <a:t>日</a:t>
            </a:r>
            <a:r>
              <a:rPr lang="en-US" altLang="ja-JP" sz="1400" b="1" dirty="0">
                <a:latin typeface="+mn-ea"/>
              </a:rPr>
              <a:t>3</a:t>
            </a:r>
            <a:r>
              <a:rPr lang="ja-JP" altLang="en-US" sz="1400" b="1" dirty="0">
                <a:latin typeface="+mn-ea"/>
              </a:rPr>
              <a:t>回　朝・昼・夕食後</a:t>
            </a:r>
            <a:r>
              <a:rPr lang="en-US" altLang="ja-JP" sz="1400" b="1" dirty="0">
                <a:latin typeface="+mn-ea"/>
              </a:rPr>
              <a:t>)</a:t>
            </a:r>
          </a:p>
        </p:txBody>
      </p:sp>
      <p:sp>
        <p:nvSpPr>
          <p:cNvPr id="6" name="角丸四角形吹き出し 5">
            <a:extLst>
              <a:ext uri="{FF2B5EF4-FFF2-40B4-BE49-F238E27FC236}">
                <a16:creationId xmlns:a16="http://schemas.microsoft.com/office/drawing/2014/main" id="{332799C1-A9B0-4034-BBD9-A908123764FB}"/>
              </a:ext>
            </a:extLst>
          </p:cNvPr>
          <p:cNvSpPr/>
          <p:nvPr/>
        </p:nvSpPr>
        <p:spPr>
          <a:xfrm>
            <a:off x="447675" y="887413"/>
            <a:ext cx="1727200" cy="935037"/>
          </a:xfrm>
          <a:prstGeom prst="wedgeRoundRectCallout">
            <a:avLst>
              <a:gd name="adj1" fmla="val 53891"/>
              <a:gd name="adj2" fmla="val 6243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意識清明</a:t>
            </a:r>
            <a:endParaRPr lang="en-US" altLang="ja-JP" sz="1400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リンパ節腫脹</a:t>
            </a:r>
            <a:r>
              <a:rPr lang="en-US" altLang="ja-JP" sz="1400" b="1" dirty="0">
                <a:solidFill>
                  <a:schemeClr val="tx1"/>
                </a:solidFill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眼瞼結膜：貧血</a:t>
            </a:r>
            <a:r>
              <a:rPr lang="en-US" altLang="ja-JP" sz="1400" b="1" dirty="0">
                <a:solidFill>
                  <a:schemeClr val="tx1"/>
                </a:solidFill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眼球結膜：黄染</a:t>
            </a:r>
            <a:r>
              <a:rPr lang="en-US" altLang="ja-JP" sz="1400" b="1" dirty="0">
                <a:solidFill>
                  <a:schemeClr val="tx1"/>
                </a:solidFill>
              </a:rPr>
              <a:t>(-)</a:t>
            </a:r>
          </a:p>
        </p:txBody>
      </p:sp>
      <p:sp>
        <p:nvSpPr>
          <p:cNvPr id="12" name="角丸四角形吹き出し 11">
            <a:extLst>
              <a:ext uri="{FF2B5EF4-FFF2-40B4-BE49-F238E27FC236}">
                <a16:creationId xmlns:a16="http://schemas.microsoft.com/office/drawing/2014/main" id="{7EA49F1F-EBB1-4971-A096-E4B3C522D094}"/>
              </a:ext>
            </a:extLst>
          </p:cNvPr>
          <p:cNvSpPr/>
          <p:nvPr/>
        </p:nvSpPr>
        <p:spPr>
          <a:xfrm>
            <a:off x="104775" y="2062163"/>
            <a:ext cx="2413000" cy="792162"/>
          </a:xfrm>
          <a:prstGeom prst="wedgeRoundRectCallout">
            <a:avLst>
              <a:gd name="adj1" fmla="val 58168"/>
              <a:gd name="adj2" fmla="val -5746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400" b="1" dirty="0">
                <a:solidFill>
                  <a:prstClr val="black"/>
                </a:solidFill>
                <a:latin typeface="+mn-ea"/>
              </a:rPr>
              <a:t>HR: 64, BP: 117/60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Heart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：心音正常、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no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murmur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Lung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：呼吸音正常、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no </a:t>
            </a:r>
            <a:r>
              <a:rPr lang="en-US" altLang="ja-JP" sz="1400" b="1" dirty="0" err="1">
                <a:solidFill>
                  <a:schemeClr val="tx1"/>
                </a:solidFill>
                <a:latin typeface="+mn-ea"/>
              </a:rPr>
              <a:t>rale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 </a:t>
            </a:r>
          </a:p>
        </p:txBody>
      </p:sp>
      <p:sp>
        <p:nvSpPr>
          <p:cNvPr id="13" name="角丸四角形吹き出し 12">
            <a:extLst>
              <a:ext uri="{FF2B5EF4-FFF2-40B4-BE49-F238E27FC236}">
                <a16:creationId xmlns:a16="http://schemas.microsoft.com/office/drawing/2014/main" id="{524C61F3-D8E6-4BDA-8D00-46E5B9844B61}"/>
              </a:ext>
            </a:extLst>
          </p:cNvPr>
          <p:cNvSpPr/>
          <p:nvPr/>
        </p:nvSpPr>
        <p:spPr>
          <a:xfrm>
            <a:off x="3371850" y="1772816"/>
            <a:ext cx="1655763" cy="1657350"/>
          </a:xfrm>
          <a:prstGeom prst="wedgeRoundRectCallout">
            <a:avLst>
              <a:gd name="adj1" fmla="val -81657"/>
              <a:gd name="adj2" fmla="val 22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腹部：平坦、軟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圧痛</a:t>
            </a:r>
            <a:r>
              <a:rPr lang="en-US" altLang="zh-TW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(-)</a:t>
            </a: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腸蠕動音正常</a:t>
            </a:r>
            <a:endParaRPr lang="en-US" altLang="ja-JP" sz="1400" b="1" dirty="0">
              <a:solidFill>
                <a:schemeClr val="tx1"/>
              </a:solidFill>
              <a:latin typeface="ＭＳ Ｐゴシック" panose="020B0600070205080204" pitchFamily="50" charset="-128"/>
            </a:endParaRPr>
          </a:p>
          <a:p>
            <a:pPr>
              <a:defRPr/>
            </a:pPr>
            <a:r>
              <a:rPr lang="zh-TW" altLang="en-US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血管雑音</a:t>
            </a:r>
            <a:r>
              <a:rPr lang="en-US" altLang="zh-TW" sz="14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脾・腎触知しない腫瘤触知しない</a:t>
            </a:r>
            <a:endParaRPr lang="en-US" altLang="zh-TW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クモ状血管腫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</a:p>
        </p:txBody>
      </p:sp>
      <p:sp>
        <p:nvSpPr>
          <p:cNvPr id="28" name="角丸四角形吹き出し 27">
            <a:extLst>
              <a:ext uri="{FF2B5EF4-FFF2-40B4-BE49-F238E27FC236}">
                <a16:creationId xmlns:a16="http://schemas.microsoft.com/office/drawing/2014/main" id="{2AA755B3-2CAB-4D0A-9EF0-86ACCBF665FF}"/>
              </a:ext>
            </a:extLst>
          </p:cNvPr>
          <p:cNvSpPr/>
          <p:nvPr/>
        </p:nvSpPr>
        <p:spPr>
          <a:xfrm>
            <a:off x="1187450" y="5603875"/>
            <a:ext cx="1152525" cy="431800"/>
          </a:xfrm>
          <a:prstGeom prst="wedgeRoundRectCallout">
            <a:avLst>
              <a:gd name="adj1" fmla="val 68330"/>
              <a:gd name="adj2" fmla="val -116892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tx1"/>
                </a:solidFill>
              </a:rPr>
              <a:t>下腿浮腫</a:t>
            </a:r>
            <a:r>
              <a:rPr lang="en-US" altLang="ja-JP" sz="1400" b="1" dirty="0">
                <a:solidFill>
                  <a:schemeClr val="tx1"/>
                </a:solidFill>
              </a:rPr>
              <a:t>(-)</a:t>
            </a:r>
          </a:p>
        </p:txBody>
      </p:sp>
      <p:sp>
        <p:nvSpPr>
          <p:cNvPr id="17" name="角丸四角形吹き出し 16">
            <a:extLst>
              <a:ext uri="{FF2B5EF4-FFF2-40B4-BE49-F238E27FC236}">
                <a16:creationId xmlns:a16="http://schemas.microsoft.com/office/drawing/2014/main" id="{21268151-5D7D-4A36-8EE3-6CCA135BB70D}"/>
              </a:ext>
            </a:extLst>
          </p:cNvPr>
          <p:cNvSpPr/>
          <p:nvPr/>
        </p:nvSpPr>
        <p:spPr>
          <a:xfrm>
            <a:off x="446088" y="3090863"/>
            <a:ext cx="1728787" cy="698500"/>
          </a:xfrm>
          <a:prstGeom prst="wedgeRoundRectCallout">
            <a:avLst>
              <a:gd name="adj1" fmla="val 63405"/>
              <a:gd name="adj2" fmla="val -51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肝：触知しない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黄疸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、腹水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</a:p>
        </p:txBody>
      </p:sp>
      <p:sp>
        <p:nvSpPr>
          <p:cNvPr id="18" name="角丸四角形吹き出し 17">
            <a:extLst>
              <a:ext uri="{FF2B5EF4-FFF2-40B4-BE49-F238E27FC236}">
                <a16:creationId xmlns:a16="http://schemas.microsoft.com/office/drawing/2014/main" id="{A6114B5B-7CC2-4F8A-BF22-13D267A310D1}"/>
              </a:ext>
            </a:extLst>
          </p:cNvPr>
          <p:cNvSpPr/>
          <p:nvPr/>
        </p:nvSpPr>
        <p:spPr>
          <a:xfrm>
            <a:off x="3222088" y="4077072"/>
            <a:ext cx="1781960" cy="1191060"/>
          </a:xfrm>
          <a:prstGeom prst="wedgeRoundRectCallout">
            <a:avLst>
              <a:gd name="adj1" fmla="val -34395"/>
              <a:gd name="adj2" fmla="val -92382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手掌紅斑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(-)</a:t>
            </a: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→治療開始後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(+)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(</a:t>
            </a: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ピリドキサール、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ケラチナミンを処方</a:t>
            </a:r>
            <a:r>
              <a:rPr lang="en-US" altLang="ja-JP" sz="1400" b="1" dirty="0">
                <a:solidFill>
                  <a:schemeClr val="tx1"/>
                </a:solidFill>
                <a:latin typeface="+mn-ea"/>
              </a:rPr>
              <a:t>)</a:t>
            </a:r>
            <a:endParaRPr lang="ja-JP" altLang="en-US" sz="1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1" name="角丸四角形吹き出し 16">
            <a:extLst>
              <a:ext uri="{FF2B5EF4-FFF2-40B4-BE49-F238E27FC236}">
                <a16:creationId xmlns:a16="http://schemas.microsoft.com/office/drawing/2014/main" id="{4DB545EF-3F68-437C-B15B-B5142A41D958}"/>
              </a:ext>
            </a:extLst>
          </p:cNvPr>
          <p:cNvSpPr/>
          <p:nvPr/>
        </p:nvSpPr>
        <p:spPr>
          <a:xfrm>
            <a:off x="290513" y="4003675"/>
            <a:ext cx="1728787" cy="937493"/>
          </a:xfrm>
          <a:prstGeom prst="wedgeRoundRectCallout">
            <a:avLst>
              <a:gd name="adj1" fmla="val 63405"/>
              <a:gd name="adj2" fmla="val -51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下痢、易疲労感、胃潰瘍、耐糖能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+mn-ea"/>
              </a:rPr>
              <a:t>異常なし</a:t>
            </a:r>
            <a:endParaRPr lang="en-US" altLang="ja-JP" sz="14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角丸四角形 27">
            <a:extLst>
              <a:ext uri="{FF2B5EF4-FFF2-40B4-BE49-F238E27FC236}">
                <a16:creationId xmlns:a16="http://schemas.microsoft.com/office/drawing/2014/main" id="{A5D3B875-F377-4E87-83C1-024044200D53}"/>
              </a:ext>
            </a:extLst>
          </p:cNvPr>
          <p:cNvSpPr/>
          <p:nvPr/>
        </p:nvSpPr>
        <p:spPr>
          <a:xfrm>
            <a:off x="219815" y="4939479"/>
            <a:ext cx="4193818" cy="1153817"/>
          </a:xfrm>
          <a:prstGeom prst="roundRect">
            <a:avLst>
              <a:gd name="adj" fmla="val 14479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600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TACE</a:t>
            </a:r>
            <a:r>
              <a:rPr lang="ja-JP" altLang="en-US" sz="1600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の適応</a:t>
            </a:r>
            <a:endParaRPr lang="en-US" altLang="ja-JP" sz="1600" u="sng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endParaRPr lang="en-US" altLang="ja-JP" sz="900" u="sng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腫瘍数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個以上、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Child-Pugh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分類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A~B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PS0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の手術不能でかつ穿刺局所療法の対象とならない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多血性肝細胞癌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タイトル 46">
            <a:extLst>
              <a:ext uri="{FF2B5EF4-FFF2-40B4-BE49-F238E27FC236}">
                <a16:creationId xmlns:a16="http://schemas.microsoft.com/office/drawing/2014/main" id="{61A5A41E-7AE2-4D60-9AC2-C0FA4914E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675" y="155575"/>
            <a:ext cx="8569325" cy="7905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治療経過（臨床実習</a:t>
            </a:r>
            <a:r>
              <a:rPr lang="en-US" altLang="ja-JP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Ⅱ</a:t>
            </a: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年生のまとめ）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2B23669-5CA8-4897-863A-6C3F3162B2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05" y="1052736"/>
            <a:ext cx="5042221" cy="3687226"/>
          </a:xfrm>
          <a:prstGeom prst="rect">
            <a:avLst/>
          </a:prstGeom>
        </p:spPr>
      </p:pic>
      <p:sp>
        <p:nvSpPr>
          <p:cNvPr id="10" name="角丸四角形 27">
            <a:extLst>
              <a:ext uri="{FF2B5EF4-FFF2-40B4-BE49-F238E27FC236}">
                <a16:creationId xmlns:a16="http://schemas.microsoft.com/office/drawing/2014/main" id="{E5C1C916-F7F0-493C-8BB2-5F5795A7D216}"/>
              </a:ext>
            </a:extLst>
          </p:cNvPr>
          <p:cNvSpPr/>
          <p:nvPr/>
        </p:nvSpPr>
        <p:spPr>
          <a:xfrm>
            <a:off x="4830168" y="4869160"/>
            <a:ext cx="4193818" cy="1313481"/>
          </a:xfrm>
          <a:prstGeom prst="roundRect">
            <a:avLst>
              <a:gd name="adj" fmla="val 14479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600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分子標的薬の推奨</a:t>
            </a:r>
            <a:endParaRPr lang="en-US" altLang="ja-JP" sz="1600" u="sng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defRPr/>
            </a:pPr>
            <a:endParaRPr lang="en-US" altLang="ja-JP" sz="900" u="sng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・外科切除、肝移植、局所療法、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TACE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が適応とならない切除不能進行肝細胞癌で、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Child-Pugh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分類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PS</a:t>
            </a:r>
            <a:r>
              <a:rPr lang="ja-JP" altLang="en-US" sz="14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良好な症例にソラフェニブまたはレンバチニブが推奨される</a:t>
            </a: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31AAB40-8010-422D-A806-8D9D0B2F692D}"/>
              </a:ext>
            </a:extLst>
          </p:cNvPr>
          <p:cNvSpPr/>
          <p:nvPr/>
        </p:nvSpPr>
        <p:spPr>
          <a:xfrm>
            <a:off x="1713506" y="3745064"/>
            <a:ext cx="770262" cy="3200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5" name="表 2">
            <a:extLst>
              <a:ext uri="{FF2B5EF4-FFF2-40B4-BE49-F238E27FC236}">
                <a16:creationId xmlns:a16="http://schemas.microsoft.com/office/drawing/2014/main" id="{1AB67420-4054-4AAF-AB79-EB8800250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982614"/>
              </p:ext>
            </p:extLst>
          </p:nvPr>
        </p:nvGraphicFramePr>
        <p:xfrm>
          <a:off x="5021128" y="908720"/>
          <a:ext cx="3888432" cy="239445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90604">
                  <a:extLst>
                    <a:ext uri="{9D8B030D-6E8A-4147-A177-3AD203B41FA5}">
                      <a16:colId xmlns:a16="http://schemas.microsoft.com/office/drawing/2014/main" val="3622670329"/>
                    </a:ext>
                  </a:extLst>
                </a:gridCol>
                <a:gridCol w="593642">
                  <a:extLst>
                    <a:ext uri="{9D8B030D-6E8A-4147-A177-3AD203B41FA5}">
                      <a16:colId xmlns:a16="http://schemas.microsoft.com/office/drawing/2014/main" val="798067230"/>
                    </a:ext>
                  </a:extLst>
                </a:gridCol>
                <a:gridCol w="593642">
                  <a:extLst>
                    <a:ext uri="{9D8B030D-6E8A-4147-A177-3AD203B41FA5}">
                      <a16:colId xmlns:a16="http://schemas.microsoft.com/office/drawing/2014/main" val="552645755"/>
                    </a:ext>
                  </a:extLst>
                </a:gridCol>
                <a:gridCol w="904878">
                  <a:extLst>
                    <a:ext uri="{9D8B030D-6E8A-4147-A177-3AD203B41FA5}">
                      <a16:colId xmlns:a16="http://schemas.microsoft.com/office/drawing/2014/main" val="2269923733"/>
                    </a:ext>
                  </a:extLst>
                </a:gridCol>
                <a:gridCol w="905666">
                  <a:extLst>
                    <a:ext uri="{9D8B030D-6E8A-4147-A177-3AD203B41FA5}">
                      <a16:colId xmlns:a16="http://schemas.microsoft.com/office/drawing/2014/main" val="1685223778"/>
                    </a:ext>
                  </a:extLst>
                </a:gridCol>
              </a:tblGrid>
              <a:tr h="303284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AFP</a:t>
                      </a:r>
                    </a:p>
                    <a:p>
                      <a:pPr algn="ctr"/>
                      <a:r>
                        <a:rPr kumimoji="1" lang="en-US" altLang="ja-JP" sz="1000" dirty="0"/>
                        <a:t>(ng/ml)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AFP-L3(%)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PIVKA Ⅱ</a:t>
                      </a:r>
                    </a:p>
                    <a:p>
                      <a:pPr algn="ctr"/>
                      <a:r>
                        <a:rPr kumimoji="1" lang="en-US" altLang="ja-JP" sz="1200" dirty="0"/>
                        <a:t>(</a:t>
                      </a:r>
                      <a:r>
                        <a:rPr kumimoji="1" lang="en-US" altLang="ja-JP" sz="1200" dirty="0" err="1"/>
                        <a:t>mAU</a:t>
                      </a:r>
                      <a:r>
                        <a:rPr kumimoji="1" lang="en-US" altLang="ja-JP" sz="1200" dirty="0"/>
                        <a:t>/ml)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備考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116984"/>
                  </a:ext>
                </a:extLst>
              </a:tr>
              <a:tr h="3082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X-1</a:t>
                      </a:r>
                      <a:r>
                        <a:rPr kumimoji="1" lang="ja-JP" altLang="en-US" sz="1200" dirty="0"/>
                        <a:t>年 </a:t>
                      </a:r>
                      <a:r>
                        <a:rPr kumimoji="1" lang="en-US" altLang="ja-JP" sz="1200" dirty="0"/>
                        <a:t>1/7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6.3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797.4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/>
                        <a:t>当院初診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758318"/>
                  </a:ext>
                </a:extLst>
              </a:tr>
              <a:tr h="3082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2/7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7.0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452.7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TACE</a:t>
                      </a:r>
                      <a:r>
                        <a:rPr kumimoji="1" lang="ja-JP" altLang="en-US" sz="1200" dirty="0"/>
                        <a:t>①前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5299751"/>
                  </a:ext>
                </a:extLst>
              </a:tr>
              <a:tr h="3082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4/23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8.0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183.0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TACE</a:t>
                      </a:r>
                      <a:r>
                        <a:rPr kumimoji="1" lang="ja-JP" altLang="en-US" sz="1200" dirty="0"/>
                        <a:t>②前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675070"/>
                  </a:ext>
                </a:extLst>
              </a:tr>
              <a:tr h="3082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9/3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29.2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208.0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TACE</a:t>
                      </a:r>
                      <a:r>
                        <a:rPr kumimoji="1" lang="ja-JP" altLang="en-US" sz="1200" dirty="0"/>
                        <a:t>③前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813135"/>
                  </a:ext>
                </a:extLst>
              </a:tr>
              <a:tr h="3082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X</a:t>
                      </a:r>
                      <a:r>
                        <a:rPr kumimoji="1" lang="ja-JP" altLang="en-US" sz="1200" dirty="0"/>
                        <a:t>年 </a:t>
                      </a:r>
                      <a:r>
                        <a:rPr kumimoji="1" lang="en-US" altLang="ja-JP" sz="1200" dirty="0"/>
                        <a:t>1/8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55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44.2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83.4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207490"/>
                  </a:ext>
                </a:extLst>
              </a:tr>
              <a:tr h="30820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2/22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72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45.4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153.0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/>
                        <a:t>分子標的薬</a:t>
                      </a:r>
                      <a:endParaRPr kumimoji="1" lang="en-US" altLang="ja-JP" sz="1000" dirty="0"/>
                    </a:p>
                    <a:p>
                      <a:pPr algn="ctr"/>
                      <a:r>
                        <a:rPr kumimoji="1" lang="ja-JP" altLang="en-US" sz="1000" dirty="0"/>
                        <a:t>導入前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758968"/>
                  </a:ext>
                </a:extLst>
              </a:tr>
            </a:tbl>
          </a:graphicData>
        </a:graphic>
      </p:graphicFrame>
      <p:sp>
        <p:nvSpPr>
          <p:cNvPr id="23591" name="テキスト ボックス 2">
            <a:extLst>
              <a:ext uri="{FF2B5EF4-FFF2-40B4-BE49-F238E27FC236}">
                <a16:creationId xmlns:a16="http://schemas.microsoft.com/office/drawing/2014/main" id="{1CFBCC09-832B-44E4-A8B8-6CBEE5BD4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05" y="897388"/>
            <a:ext cx="22413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dirty="0"/>
              <a:t>HCC</a:t>
            </a:r>
            <a:r>
              <a:rPr lang="ja-JP" altLang="en-US" dirty="0"/>
              <a:t>の治療について</a:t>
            </a:r>
          </a:p>
        </p:txBody>
      </p:sp>
      <p:sp>
        <p:nvSpPr>
          <p:cNvPr id="14" name="テキスト ボックス 2">
            <a:extLst>
              <a:ext uri="{FF2B5EF4-FFF2-40B4-BE49-F238E27FC236}">
                <a16:creationId xmlns:a16="http://schemas.microsoft.com/office/drawing/2014/main" id="{4870A145-EAC2-4E37-8B6F-0499BF6B6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6756" y="4031622"/>
            <a:ext cx="328166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600" dirty="0"/>
              <a:t>2/26</a:t>
            </a:r>
            <a:r>
              <a:rPr lang="ja-JP" altLang="en-US" sz="1600" dirty="0"/>
              <a:t>より</a:t>
            </a:r>
            <a:endParaRPr lang="en-US" altLang="ja-JP" sz="1600" dirty="0"/>
          </a:p>
          <a:p>
            <a:r>
              <a:rPr lang="ja-JP" altLang="en-US" sz="1600" dirty="0"/>
              <a:t>レンバチニブ</a:t>
            </a:r>
            <a:r>
              <a:rPr lang="en-US" altLang="ja-JP" sz="1600" dirty="0"/>
              <a:t>4mg/1Cap 2C(1</a:t>
            </a:r>
            <a:r>
              <a:rPr lang="ja-JP" altLang="en-US" sz="1600" dirty="0"/>
              <a:t>回</a:t>
            </a:r>
            <a:r>
              <a:rPr lang="en-US" altLang="ja-JP" sz="1600" dirty="0"/>
              <a:t>2C)</a:t>
            </a:r>
          </a:p>
          <a:p>
            <a:r>
              <a:rPr lang="en-US" altLang="ja-JP" sz="1600" dirty="0"/>
              <a:t>1</a:t>
            </a:r>
            <a:r>
              <a:rPr lang="ja-JP" altLang="en-US" sz="1600" dirty="0"/>
              <a:t>日</a:t>
            </a:r>
            <a:r>
              <a:rPr lang="en-US" altLang="ja-JP" sz="1600" dirty="0"/>
              <a:t>1</a:t>
            </a:r>
            <a:r>
              <a:rPr lang="ja-JP" altLang="en-US" sz="1600" dirty="0"/>
              <a:t>回　朝食後</a:t>
            </a:r>
          </a:p>
        </p:txBody>
      </p:sp>
      <p:sp>
        <p:nvSpPr>
          <p:cNvPr id="11" name="テキスト ボックス 2">
            <a:extLst>
              <a:ext uri="{FF2B5EF4-FFF2-40B4-BE49-F238E27FC236}">
                <a16:creationId xmlns:a16="http://schemas.microsoft.com/office/drawing/2014/main" id="{8A02421A-05AC-4BE6-8463-7B17F67AE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056" y="3284984"/>
            <a:ext cx="354431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ja-JP" sz="1400" dirty="0"/>
              <a:t>2/26</a:t>
            </a:r>
            <a:r>
              <a:rPr lang="ja-JP" altLang="en-US" sz="1400" dirty="0"/>
              <a:t> </a:t>
            </a:r>
            <a:r>
              <a:rPr lang="en-US" altLang="ja-JP" sz="1400" dirty="0"/>
              <a:t>(</a:t>
            </a:r>
            <a:r>
              <a:rPr lang="ja-JP" altLang="en-US" sz="1400" dirty="0"/>
              <a:t>分子標的薬導入日</a:t>
            </a:r>
            <a:r>
              <a:rPr lang="en-US" altLang="ja-JP" sz="1400" dirty="0"/>
              <a:t>)</a:t>
            </a:r>
          </a:p>
          <a:p>
            <a:r>
              <a:rPr lang="en-US" altLang="ja-JP" sz="1400" dirty="0"/>
              <a:t>Child-Pugh</a:t>
            </a:r>
            <a:r>
              <a:rPr lang="ja-JP" altLang="en-US" sz="1400" dirty="0"/>
              <a:t>：</a:t>
            </a:r>
            <a:r>
              <a:rPr lang="en-US" altLang="ja-JP" sz="1400" dirty="0"/>
              <a:t>A (5)</a:t>
            </a:r>
          </a:p>
          <a:p>
            <a:r>
              <a:rPr lang="en-US" altLang="ja-JP" sz="1400" dirty="0"/>
              <a:t>Modified ALBI Score(grade)</a:t>
            </a:r>
            <a:r>
              <a:rPr lang="ja-JP" altLang="en-US" sz="1400" dirty="0"/>
              <a:t>：</a:t>
            </a:r>
            <a:r>
              <a:rPr lang="en-US" altLang="ja-JP" sz="1400" dirty="0"/>
              <a:t>-2.65 (1)</a:t>
            </a:r>
          </a:p>
        </p:txBody>
      </p:sp>
      <p:sp>
        <p:nvSpPr>
          <p:cNvPr id="12" name="テキスト ボックス 2">
            <a:extLst>
              <a:ext uri="{FF2B5EF4-FFF2-40B4-BE49-F238E27FC236}">
                <a16:creationId xmlns:a16="http://schemas.microsoft.com/office/drawing/2014/main" id="{DF264A11-2150-42F7-971B-94749E19A7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6291" y="4376987"/>
            <a:ext cx="299447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en-US" sz="1100" dirty="0"/>
              <a:t>肝癌診療ガイドライン </a:t>
            </a:r>
            <a:r>
              <a:rPr lang="en-US" altLang="ja-JP" sz="1100" dirty="0"/>
              <a:t>2017</a:t>
            </a:r>
            <a:r>
              <a:rPr lang="ja-JP" altLang="en-US" sz="1100" dirty="0"/>
              <a:t>年版</a:t>
            </a:r>
            <a:r>
              <a:rPr lang="en-US" altLang="ja-JP" sz="1100" dirty="0"/>
              <a:t>(</a:t>
            </a:r>
            <a:r>
              <a:rPr lang="ja-JP" altLang="en-US" sz="1100" dirty="0"/>
              <a:t>日本肝臓学会</a:t>
            </a:r>
            <a:r>
              <a:rPr lang="en-US" altLang="ja-JP" sz="1100" dirty="0"/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0B5027B7-1302-4090-A0DD-1FAB1EDE4A4D}" vid="{91800A5B-29DE-4233-8F87-188CDA2C49CD}"/>
    </a:ext>
  </a:extLst>
</a:theme>
</file>

<file path=ppt/theme/theme2.xml><?xml version="1.0" encoding="utf-8"?>
<a:theme xmlns:a="http://schemas.openxmlformats.org/drawingml/2006/main" name="テンプレート①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0B5027B7-1302-4090-A0DD-1FAB1EDE4A4D}" vid="{AD9E8CC7-26F3-4455-B266-F0EA7B33D803}"/>
    </a:ext>
  </a:extLst>
</a:theme>
</file>

<file path=ppt/theme/theme3.xml><?xml version="1.0" encoding="utf-8"?>
<a:theme xmlns:a="http://schemas.openxmlformats.org/drawingml/2006/main" name="テーマ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1" id="{177F32E4-F672-4658-A353-82CEB116E29C}" vid="{2E0EA7B6-B4EA-42A0-A36F-53FAA12F32CF}"/>
    </a:ext>
  </a:extLst>
</a:theme>
</file>

<file path=ppt/theme/theme4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プレゼンテーション2</Template>
  <TotalTime>11043</TotalTime>
  <Words>664</Words>
  <Application>Microsoft Office PowerPoint</Application>
  <PresentationFormat>画面に合わせる (4:3)</PresentationFormat>
  <Paragraphs>140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ＭＳ Ｐゴシック</vt:lpstr>
      <vt:lpstr>新細明體</vt:lpstr>
      <vt:lpstr>メイリオ</vt:lpstr>
      <vt:lpstr>Arial</vt:lpstr>
      <vt:lpstr>Calibri</vt:lpstr>
      <vt:lpstr>Wingdings</vt:lpstr>
      <vt:lpstr>1_デザインの設定</vt:lpstr>
      <vt:lpstr>テンプレート①en</vt:lpstr>
      <vt:lpstr>テーマ1</vt:lpstr>
      <vt:lpstr>2_デザインの設定</vt:lpstr>
      <vt:lpstr>PowerPoint プレゼンテーション</vt:lpstr>
      <vt:lpstr>現病歴　既往歴　治療介入</vt:lpstr>
      <vt:lpstr>身体所見のまとめ</vt:lpstr>
      <vt:lpstr>治療経過（臨床実習Ⅱ　5年生のまとめ）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肝胆膵病態学総論</dc:title>
  <dc:creator>TERAI</dc:creator>
  <cp:lastModifiedBy>小山 究太郎</cp:lastModifiedBy>
  <cp:revision>157</cp:revision>
  <cp:lastPrinted>2015-02-02T01:37:24Z</cp:lastPrinted>
  <dcterms:created xsi:type="dcterms:W3CDTF">2007-01-15T06:56:55Z</dcterms:created>
  <dcterms:modified xsi:type="dcterms:W3CDTF">2021-06-15T07:20:58Z</dcterms:modified>
</cp:coreProperties>
</file>