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4" r:id="rId2"/>
  </p:sldMasterIdLst>
  <p:notesMasterIdLst>
    <p:notesMasterId r:id="rId7"/>
  </p:notesMasterIdLst>
  <p:sldIdLst>
    <p:sldId id="261" r:id="rId3"/>
    <p:sldId id="259" r:id="rId4"/>
    <p:sldId id="464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9933"/>
    <a:srgbClr val="CCFFCC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36" autoAdjust="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24914-ECFE-4104-952D-1B645C90BA16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CDE01-BD73-4529-B23F-48A874B070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02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7B1E83A4-6D4B-4160-8710-B5FEB4FA34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E1059F51-24E5-4141-87F4-6EB9EB20E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ja-JP" altLang="en-US" dirty="0">
                <a:latin typeface="Arial" panose="020B0604020202020204" pitchFamily="34" charset="0"/>
                <a:ea typeface="ＭＳ Ｐ明朝" panose="02020600040205080304" pitchFamily="18" charset="-128"/>
              </a:rPr>
              <a:t>胆石のリスク　４</a:t>
            </a:r>
            <a:r>
              <a:rPr lang="en-US" altLang="ja-JP" dirty="0">
                <a:latin typeface="Arial" panose="020B0604020202020204" pitchFamily="34" charset="0"/>
                <a:ea typeface="ＭＳ Ｐ明朝" panose="02020600040205080304" pitchFamily="18" charset="-128"/>
              </a:rPr>
              <a:t>F</a:t>
            </a:r>
            <a:r>
              <a:rPr lang="ja-JP" altLang="en-US" dirty="0">
                <a:latin typeface="Arial" panose="020B0604020202020204" pitchFamily="34" charset="0"/>
                <a:ea typeface="ＭＳ Ｐ明朝" panose="02020600040205080304" pitchFamily="18" charset="-128"/>
              </a:rPr>
              <a:t>　女性、肥満気味、</a:t>
            </a:r>
            <a:r>
              <a:rPr lang="en-US" altLang="ja-JP" dirty="0">
                <a:latin typeface="Arial" panose="020B0604020202020204" pitchFamily="34" charset="0"/>
                <a:ea typeface="ＭＳ Ｐ明朝" panose="02020600040205080304" pitchFamily="18" charset="-128"/>
              </a:rPr>
              <a:t>3</a:t>
            </a:r>
            <a:r>
              <a:rPr lang="ja-JP" altLang="en-US" dirty="0">
                <a:latin typeface="Arial" panose="020B0604020202020204" pitchFamily="34" charset="0"/>
                <a:ea typeface="ＭＳ Ｐ明朝" panose="02020600040205080304" pitchFamily="18" charset="-128"/>
              </a:rPr>
              <a:t>度の出産は当てはまる</a:t>
            </a:r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2532" name="スライド番号プレースホルダー 3">
            <a:extLst>
              <a:ext uri="{FF2B5EF4-FFF2-40B4-BE49-F238E27FC236}">
                <a16:creationId xmlns:a16="http://schemas.microsoft.com/office/drawing/2014/main" id="{9F2B476F-029B-4E3F-BE29-1EB5F2D867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829B7D-530B-4B28-A7EC-0BFEA039C15B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EST</a:t>
            </a:r>
            <a:r>
              <a:rPr kumimoji="1" lang="ja-JP" altLang="en-US" dirty="0"/>
              <a:t>の後</a:t>
            </a:r>
            <a:r>
              <a:rPr kumimoji="1" lang="en-US" altLang="ja-JP" dirty="0"/>
              <a:t>EPBD</a:t>
            </a:r>
            <a:r>
              <a:rPr kumimoji="1" lang="ja-JP" altLang="en-US" dirty="0"/>
              <a:t>で十二指腸乳頭部を拡張させ採石する方法もある</a:t>
            </a:r>
            <a:r>
              <a:rPr kumimoji="1" lang="ja-JP" altLang="en-US"/>
              <a:t>が、膵内胆管が狭かったため無理に乳頭部を拡張させることはせず、砕石する方針となった。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DCDE01-BD73-4529-B23F-48A874B0700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37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9CCAE6-D85F-4CAD-8C51-245E568BFC5F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61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43C852-C5A0-4842-8264-FEE053B3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0C9E1AEC-44B8-4867-AD9E-99B0804A0F32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D6C201F-1591-4CF7-A4AA-AD7CBB319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9652FA-E5CF-4710-9EF6-96D381A63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A9023008-2AE6-4F29-867C-DC663630F4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42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BFC297-B2FC-400D-A172-A687A0E206D7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pw126\Desktop\rogo_IMG\rogo_IMG\Letterhead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ppw126\Desktop\rogo_IMG\rogo_IMG\25%_rogo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576064" cy="58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グループ化 2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24" name="グループ化 23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28" name="グループ化 2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7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9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グループ化 24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6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57448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5" r:id="rId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pw126\Desktop\rogo_IMG\rogo_IMG\Letterhea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pw126\Desktop\rogo_IMG\rogo_IMG\NIIGATA_UNIVERSIT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7419" y="332656"/>
            <a:ext cx="218916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18" name="グループ化 1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29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グループ化 1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051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1707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F6D569-4CF2-4B5B-B70C-170C1204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360" y="1772816"/>
            <a:ext cx="8435280" cy="4525963"/>
          </a:xfrm>
        </p:spPr>
        <p:txBody>
          <a:bodyPr/>
          <a:lstStyle/>
          <a:p>
            <a:pPr algn="ctr"/>
            <a:r>
              <a:rPr kumimoji="1" lang="ja-JP" altLang="en-US" sz="4400" b="1" dirty="0">
                <a:solidFill>
                  <a:srgbClr val="006600"/>
                </a:solidFill>
              </a:rPr>
              <a:t>総胆管結石に対して</a:t>
            </a:r>
            <a:endParaRPr kumimoji="1" lang="en-US" altLang="ja-JP" sz="4400" b="1" dirty="0">
              <a:solidFill>
                <a:srgbClr val="006600"/>
              </a:solidFill>
            </a:endParaRPr>
          </a:p>
          <a:p>
            <a:pPr algn="ctr"/>
            <a:r>
              <a:rPr lang="en-US" altLang="ja-JP" sz="4400" b="1" dirty="0">
                <a:solidFill>
                  <a:srgbClr val="006600"/>
                </a:solidFill>
              </a:rPr>
              <a:t>EST+ERCP</a:t>
            </a:r>
            <a:r>
              <a:rPr lang="ja-JP" altLang="en-US" sz="4400" b="1" dirty="0">
                <a:solidFill>
                  <a:srgbClr val="006600"/>
                </a:solidFill>
              </a:rPr>
              <a:t>採石術を施行した一例</a:t>
            </a:r>
            <a:endParaRPr lang="en-US" altLang="ja-JP" sz="4400" b="1" dirty="0">
              <a:solidFill>
                <a:srgbClr val="006600"/>
              </a:solidFill>
            </a:endParaRPr>
          </a:p>
          <a:p>
            <a:pPr algn="ctr"/>
            <a:endParaRPr kumimoji="1" lang="en-US" altLang="ja-JP" sz="44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21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748464" cy="809253"/>
          </a:xfrm>
        </p:spPr>
        <p:txBody>
          <a:bodyPr/>
          <a:lstStyle/>
          <a:p>
            <a:pPr algn="ctr"/>
            <a:r>
              <a:rPr kumimoji="1" lang="ja-JP" altLang="en-US" sz="4000" dirty="0">
                <a:solidFill>
                  <a:srgbClr val="006600"/>
                </a:solidFill>
              </a:rPr>
              <a:t>現病歴　既往歴　治療介入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EBF1614-6DFA-4AC5-9B72-149B913998C3}"/>
              </a:ext>
            </a:extLst>
          </p:cNvPr>
          <p:cNvSpPr txBox="1"/>
          <p:nvPr/>
        </p:nvSpPr>
        <p:spPr>
          <a:xfrm>
            <a:off x="5796136" y="1090781"/>
            <a:ext cx="3024336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60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代女性　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総胆管結石・閉塞性黄疸</a:t>
            </a:r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3D4EBBFD-664B-4D22-9D86-A4DF77F7FDF5}"/>
              </a:ext>
            </a:extLst>
          </p:cNvPr>
          <p:cNvCxnSpPr>
            <a:cxnSpLocks/>
          </p:cNvCxnSpPr>
          <p:nvPr/>
        </p:nvCxnSpPr>
        <p:spPr>
          <a:xfrm>
            <a:off x="1259632" y="2293464"/>
            <a:ext cx="0" cy="3949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16">
            <a:extLst>
              <a:ext uri="{FF2B5EF4-FFF2-40B4-BE49-F238E27FC236}">
                <a16:creationId xmlns:a16="http://schemas.microsoft.com/office/drawing/2014/main" id="{48CCDDB2-7FFC-46B2-95F7-568E33A57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7298" y="1908681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2/12</a:t>
            </a: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3AEAEE82-0CF8-4410-8624-8B196BA8CF71}"/>
              </a:ext>
            </a:extLst>
          </p:cNvPr>
          <p:cNvCxnSpPr>
            <a:cxnSpLocks/>
          </p:cNvCxnSpPr>
          <p:nvPr/>
        </p:nvCxnSpPr>
        <p:spPr>
          <a:xfrm>
            <a:off x="2123728" y="2293464"/>
            <a:ext cx="0" cy="15286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1EA1D70-3D6E-4838-B1A5-396B0987975B}"/>
              </a:ext>
            </a:extLst>
          </p:cNvPr>
          <p:cNvSpPr txBox="1"/>
          <p:nvPr/>
        </p:nvSpPr>
        <p:spPr bwMode="auto">
          <a:xfrm>
            <a:off x="427266" y="4327196"/>
            <a:ext cx="2195786" cy="5107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総ビリルビン　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7.1mg/dL</a:t>
            </a:r>
            <a:endParaRPr lang="en-US" altLang="ja-JP" sz="1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直接ビリルビン　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5.2mg/dL</a:t>
            </a:r>
          </a:p>
        </p:txBody>
      </p:sp>
      <p:sp>
        <p:nvSpPr>
          <p:cNvPr id="34" name="テキスト ボックス 16">
            <a:extLst>
              <a:ext uri="{FF2B5EF4-FFF2-40B4-BE49-F238E27FC236}">
                <a16:creationId xmlns:a16="http://schemas.microsoft.com/office/drawing/2014/main" id="{DE0DF620-6AA7-41AC-B623-BC3C5F059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0789" y="1908681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2/15</a:t>
            </a:r>
          </a:p>
        </p:txBody>
      </p:sp>
      <p:sp>
        <p:nvSpPr>
          <p:cNvPr id="36" name="テキスト ボックス 16">
            <a:extLst>
              <a:ext uri="{FF2B5EF4-FFF2-40B4-BE49-F238E27FC236}">
                <a16:creationId xmlns:a16="http://schemas.microsoft.com/office/drawing/2014/main" id="{41F130DB-D865-4CF8-A3B5-BD200137C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22967" y="1910414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2/17</a:t>
            </a:r>
          </a:p>
        </p:txBody>
      </p:sp>
      <p:sp>
        <p:nvSpPr>
          <p:cNvPr id="37" name="角丸四角形 17">
            <a:extLst>
              <a:ext uri="{FF2B5EF4-FFF2-40B4-BE49-F238E27FC236}">
                <a16:creationId xmlns:a16="http://schemas.microsoft.com/office/drawing/2014/main" id="{BAF5AB51-EABE-45F0-847E-66A2F29A3035}"/>
              </a:ext>
            </a:extLst>
          </p:cNvPr>
          <p:cNvSpPr/>
          <p:nvPr/>
        </p:nvSpPr>
        <p:spPr bwMode="auto">
          <a:xfrm>
            <a:off x="2804714" y="3476073"/>
            <a:ext cx="1487117" cy="556334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CT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にて総胆管と胆嚢に結石を確認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角丸四角形 27">
            <a:extLst>
              <a:ext uri="{FF2B5EF4-FFF2-40B4-BE49-F238E27FC236}">
                <a16:creationId xmlns:a16="http://schemas.microsoft.com/office/drawing/2014/main" id="{472C187A-EDF3-46EE-87A0-A66D1E6C4061}"/>
              </a:ext>
            </a:extLst>
          </p:cNvPr>
          <p:cNvSpPr/>
          <p:nvPr/>
        </p:nvSpPr>
        <p:spPr bwMode="auto">
          <a:xfrm>
            <a:off x="2483769" y="4957355"/>
            <a:ext cx="1928237" cy="626177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総胆管結石・閉塞性黄疸として当科紹介、入院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EBEF2E09-8C7A-4085-B993-766EDF4C6183}"/>
              </a:ext>
            </a:extLst>
          </p:cNvPr>
          <p:cNvCxnSpPr>
            <a:cxnSpLocks/>
          </p:cNvCxnSpPr>
          <p:nvPr/>
        </p:nvCxnSpPr>
        <p:spPr>
          <a:xfrm>
            <a:off x="6948264" y="2261949"/>
            <a:ext cx="0" cy="3485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角丸四角形 17">
            <a:extLst>
              <a:ext uri="{FF2B5EF4-FFF2-40B4-BE49-F238E27FC236}">
                <a16:creationId xmlns:a16="http://schemas.microsoft.com/office/drawing/2014/main" id="{C108BC63-C7A9-419E-8A75-27F8C192137B}"/>
              </a:ext>
            </a:extLst>
          </p:cNvPr>
          <p:cNvSpPr/>
          <p:nvPr/>
        </p:nvSpPr>
        <p:spPr bwMode="auto">
          <a:xfrm>
            <a:off x="4443973" y="3489146"/>
            <a:ext cx="1612573" cy="549082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発熱、炎症反応なく、感染は否定的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4B25E74-DD30-48AE-A2D1-05D50BB09622}"/>
              </a:ext>
            </a:extLst>
          </p:cNvPr>
          <p:cNvGrpSpPr/>
          <p:nvPr/>
        </p:nvGrpSpPr>
        <p:grpSpPr>
          <a:xfrm>
            <a:off x="387300" y="1095197"/>
            <a:ext cx="8505180" cy="3847148"/>
            <a:chOff x="189532" y="1098575"/>
            <a:chExt cx="8505180" cy="3847148"/>
          </a:xfrm>
        </p:grpSpPr>
        <p:grpSp>
          <p:nvGrpSpPr>
            <p:cNvPr id="5" name="グループ化 29">
              <a:extLst>
                <a:ext uri="{FF2B5EF4-FFF2-40B4-BE49-F238E27FC236}">
                  <a16:creationId xmlns:a16="http://schemas.microsoft.com/office/drawing/2014/main" id="{C44B48AA-0A7B-4941-A99E-308950AF63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32" y="1098575"/>
              <a:ext cx="8505180" cy="3201063"/>
              <a:chOff x="-124787" y="1239303"/>
              <a:chExt cx="8636492" cy="3122262"/>
            </a:xfrm>
          </p:grpSpPr>
          <p:sp>
            <p:nvSpPr>
              <p:cNvPr id="13" name="角丸四角形 28">
                <a:extLst>
                  <a:ext uri="{FF2B5EF4-FFF2-40B4-BE49-F238E27FC236}">
                    <a16:creationId xmlns:a16="http://schemas.microsoft.com/office/drawing/2014/main" id="{A0BDEEF6-15B9-476C-8A5A-43ACA9813A7D}"/>
                  </a:ext>
                </a:extLst>
              </p:cNvPr>
              <p:cNvSpPr/>
              <p:nvPr/>
            </p:nvSpPr>
            <p:spPr>
              <a:xfrm>
                <a:off x="6007095" y="2711893"/>
                <a:ext cx="1846522" cy="548367"/>
              </a:xfrm>
              <a:prstGeom prst="round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EST+ERCP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採石術施行、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ENBD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チューブ留置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角丸四角形 17">
                <a:extLst>
                  <a:ext uri="{FF2B5EF4-FFF2-40B4-BE49-F238E27FC236}">
                    <a16:creationId xmlns:a16="http://schemas.microsoft.com/office/drawing/2014/main" id="{09AAFC45-F0F0-4821-A833-FB9CA1285167}"/>
                  </a:ext>
                </a:extLst>
              </p:cNvPr>
              <p:cNvSpPr/>
              <p:nvPr/>
            </p:nvSpPr>
            <p:spPr>
              <a:xfrm>
                <a:off x="2324587" y="2756486"/>
                <a:ext cx="1515439" cy="332864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当院乳腺外科受診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6">
                <a:extLst>
                  <a:ext uri="{FF2B5EF4-FFF2-40B4-BE49-F238E27FC236}">
                    <a16:creationId xmlns:a16="http://schemas.microsoft.com/office/drawing/2014/main" id="{B8E9FD4E-F6EE-463D-A2B0-9756A1276B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24787" y="1239303"/>
                <a:ext cx="2761991" cy="51034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defRPr/>
                </a:pPr>
                <a:r>
                  <a:rPr lang="en-US" altLang="ja-JP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年前に乳癌に対し当院乳腺外科で摘出術施行し、フォロー中</a:t>
                </a:r>
                <a:endPara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角丸四角形 13">
                <a:extLst>
                  <a:ext uri="{FF2B5EF4-FFF2-40B4-BE49-F238E27FC236}">
                    <a16:creationId xmlns:a16="http://schemas.microsoft.com/office/drawing/2014/main" id="{1F77BFD9-11DF-4805-945C-F28823D97DF4}"/>
                  </a:ext>
                </a:extLst>
              </p:cNvPr>
              <p:cNvSpPr/>
              <p:nvPr/>
            </p:nvSpPr>
            <p:spPr>
              <a:xfrm>
                <a:off x="465864" y="3870785"/>
                <a:ext cx="1685101" cy="490780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近医で黄疸を指摘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当院乳腺外科に相談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14">
                <a:extLst>
                  <a:ext uri="{FF2B5EF4-FFF2-40B4-BE49-F238E27FC236}">
                    <a16:creationId xmlns:a16="http://schemas.microsoft.com/office/drawing/2014/main" id="{B3C69613-1AEE-4AC4-9C34-6F0C61E0930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973" y="2021564"/>
                <a:ext cx="535856" cy="330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X</a:t>
                </a:r>
                <a:r>
                  <a:rPr lang="ja-JP" altLang="en-US" sz="1600" dirty="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年</a:t>
                </a:r>
                <a:endParaRPr lang="ja-JP" altLang="en-US" sz="1200" dirty="0">
                  <a:latin typeface="メイリオ" panose="020B0604030504040204" pitchFamily="34" charset="-128"/>
                  <a:ea typeface="メイリオ" panose="020B0604030504040204" pitchFamily="34" charset="-128"/>
                </a:endParaRPr>
              </a:p>
            </p:txBody>
          </p:sp>
          <p:sp>
            <p:nvSpPr>
              <p:cNvPr id="22" name="テキスト ボックス 16">
                <a:extLst>
                  <a:ext uri="{FF2B5EF4-FFF2-40B4-BE49-F238E27FC236}">
                    <a16:creationId xmlns:a16="http://schemas.microsoft.com/office/drawing/2014/main" id="{67AE828E-9975-40B0-BB4E-811CB88A898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3014" y="2032761"/>
                <a:ext cx="815257" cy="300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 dirty="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 </a:t>
                </a:r>
                <a:r>
                  <a:rPr lang="en-US" altLang="ja-JP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2/11</a:t>
                </a:r>
              </a:p>
            </p:txBody>
          </p: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C951937D-5FA8-4E41-BD4C-01547B2E10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-43304" y="2377333"/>
                <a:ext cx="8555009" cy="72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角丸四角形 9">
                <a:extLst>
                  <a:ext uri="{FF2B5EF4-FFF2-40B4-BE49-F238E27FC236}">
                    <a16:creationId xmlns:a16="http://schemas.microsoft.com/office/drawing/2014/main" id="{55C4D332-AC92-4C15-88EF-103A8ACB5045}"/>
                  </a:ext>
                </a:extLst>
              </p:cNvPr>
              <p:cNvSpPr/>
              <p:nvPr/>
            </p:nvSpPr>
            <p:spPr>
              <a:xfrm>
                <a:off x="154181" y="2759218"/>
                <a:ext cx="1258807" cy="79898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皮膚瘙痒感、　　眼球黄染、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白色便を自覚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4F4B64A-BB10-408A-A183-C1283DE1E69A}"/>
                </a:ext>
              </a:extLst>
            </p:cNvPr>
            <p:cNvCxnSpPr>
              <a:cxnSpLocks/>
            </p:cNvCxnSpPr>
            <p:nvPr/>
          </p:nvCxnSpPr>
          <p:spPr>
            <a:xfrm>
              <a:off x="3347864" y="2296842"/>
              <a:ext cx="0" cy="36000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矢印: 下 41">
              <a:extLst>
                <a:ext uri="{FF2B5EF4-FFF2-40B4-BE49-F238E27FC236}">
                  <a16:creationId xmlns:a16="http://schemas.microsoft.com/office/drawing/2014/main" id="{B2C83316-9776-4CDB-8079-3AB4EF4C8DD7}"/>
                </a:ext>
              </a:extLst>
            </p:cNvPr>
            <p:cNvSpPr/>
            <p:nvPr/>
          </p:nvSpPr>
          <p:spPr>
            <a:xfrm>
              <a:off x="3311591" y="3014057"/>
              <a:ext cx="82861" cy="453946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矢印: 下 42">
              <a:extLst>
                <a:ext uri="{FF2B5EF4-FFF2-40B4-BE49-F238E27FC236}">
                  <a16:creationId xmlns:a16="http://schemas.microsoft.com/office/drawing/2014/main" id="{A093D0F8-F3F0-4674-8C56-075092FE8AC9}"/>
                </a:ext>
              </a:extLst>
            </p:cNvPr>
            <p:cNvSpPr/>
            <p:nvPr/>
          </p:nvSpPr>
          <p:spPr>
            <a:xfrm>
              <a:off x="3312787" y="4054571"/>
              <a:ext cx="91915" cy="891152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3EC88B77-2E8E-4732-AE7F-55B12C6012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63756" y="3209312"/>
              <a:ext cx="170955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矢印: 下 38">
              <a:extLst>
                <a:ext uri="{FF2B5EF4-FFF2-40B4-BE49-F238E27FC236}">
                  <a16:creationId xmlns:a16="http://schemas.microsoft.com/office/drawing/2014/main" id="{A8DBA348-84A1-4E17-83B8-3AE94F8D739A}"/>
                </a:ext>
              </a:extLst>
            </p:cNvPr>
            <p:cNvSpPr/>
            <p:nvPr/>
          </p:nvSpPr>
          <p:spPr>
            <a:xfrm>
              <a:off x="5011062" y="3199804"/>
              <a:ext cx="82861" cy="274982"/>
            </a:xfrm>
            <a:prstGeom prst="downArrow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DCE6CB1C-34F4-4B0D-B863-70DFD00CEF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363756" y="4299638"/>
              <a:ext cx="1709550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42EDB63E-8E3A-49D2-9976-745708AFC2C1}"/>
                </a:ext>
              </a:extLst>
            </p:cNvPr>
            <p:cNvCxnSpPr>
              <a:cxnSpLocks/>
            </p:cNvCxnSpPr>
            <p:nvPr/>
          </p:nvCxnSpPr>
          <p:spPr>
            <a:xfrm>
              <a:off x="5052492" y="4058958"/>
              <a:ext cx="0" cy="247704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0F589D45-D649-42B2-BCF9-D716C7E08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561883"/>
            <a:ext cx="2275440" cy="168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82507A7D-F766-411A-B47F-85980E0F2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4561883"/>
            <a:ext cx="2265442" cy="1688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305C8324-718F-4801-A7EC-D5C14FD042BA}"/>
              </a:ext>
            </a:extLst>
          </p:cNvPr>
          <p:cNvSpPr txBox="1"/>
          <p:nvPr/>
        </p:nvSpPr>
        <p:spPr>
          <a:xfrm>
            <a:off x="5993495" y="4219401"/>
            <a:ext cx="1659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/>
              <a:t>＜</a:t>
            </a:r>
            <a:r>
              <a:rPr kumimoji="1" lang="ja-JP" altLang="en-US" sz="1400" dirty="0"/>
              <a:t>入院日 </a:t>
            </a:r>
            <a:r>
              <a:rPr kumimoji="1" lang="en-US" altLang="ja-JP" sz="1400" dirty="0"/>
              <a:t>CT</a:t>
            </a:r>
            <a:r>
              <a:rPr kumimoji="1" lang="ja-JP" altLang="en-US" sz="1400" dirty="0"/>
              <a:t>画像＞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BE4D8F1-A215-4B4B-BEAD-416CD98710F8}"/>
              </a:ext>
            </a:extLst>
          </p:cNvPr>
          <p:cNvSpPr txBox="1"/>
          <p:nvPr/>
        </p:nvSpPr>
        <p:spPr bwMode="auto">
          <a:xfrm>
            <a:off x="2216220" y="5611861"/>
            <a:ext cx="2195786" cy="51077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総ビリルビン　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9.0mg/dL</a:t>
            </a:r>
            <a:endParaRPr lang="en-US" altLang="ja-JP" sz="12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直接ビリルビン　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6.9mg/dL</a:t>
            </a:r>
          </a:p>
        </p:txBody>
      </p:sp>
    </p:spTree>
    <p:extLst>
      <p:ext uri="{BB962C8B-B14F-4D97-AF65-F5344CB8AC3E}">
        <p14:creationId xmlns:p14="http://schemas.microsoft.com/office/powerpoint/2010/main" val="58836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p039eb\Desktop\ポリクリ\全身図：前.png">
            <a:extLst>
              <a:ext uri="{FF2B5EF4-FFF2-40B4-BE49-F238E27FC236}">
                <a16:creationId xmlns:a16="http://schemas.microsoft.com/office/drawing/2014/main" id="{8E74B829-6D52-4020-8AB3-19F7160F0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6832" y="908720"/>
            <a:ext cx="2490787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6C13F35-A1BD-4A78-A54C-462C939EFB13}"/>
              </a:ext>
            </a:extLst>
          </p:cNvPr>
          <p:cNvSpPr txBox="1"/>
          <p:nvPr/>
        </p:nvSpPr>
        <p:spPr>
          <a:xfrm>
            <a:off x="4923789" y="1150446"/>
            <a:ext cx="4095715" cy="4699159"/>
          </a:xfrm>
          <a:prstGeom prst="roundRect">
            <a:avLst>
              <a:gd name="adj" fmla="val 125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200" b="1" dirty="0"/>
              <a:t> </a:t>
            </a:r>
            <a:r>
              <a:rPr lang="en-US" altLang="ja-JP" sz="1400" b="1" dirty="0">
                <a:latin typeface="+mn-ea"/>
              </a:rPr>
              <a:t>【</a:t>
            </a:r>
            <a:r>
              <a:rPr lang="ja-JP" altLang="en-US" sz="1400" b="1" dirty="0">
                <a:latin typeface="+mn-ea"/>
              </a:rPr>
              <a:t>入院時所見</a:t>
            </a:r>
            <a:r>
              <a:rPr lang="ja-JP" altLang="ja-JP" sz="1400" b="1" dirty="0">
                <a:latin typeface="+mn-ea"/>
              </a:rPr>
              <a:t>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体温：</a:t>
            </a:r>
            <a:r>
              <a:rPr lang="en-US" altLang="ja-JP" sz="1400" b="1" dirty="0">
                <a:latin typeface="+mn-ea"/>
              </a:rPr>
              <a:t>36.1</a:t>
            </a:r>
            <a:r>
              <a:rPr lang="ja-JP" altLang="en-US" sz="1400" b="1" dirty="0">
                <a:latin typeface="+mn-ea"/>
              </a:rPr>
              <a:t>℃　</a:t>
            </a:r>
            <a:r>
              <a:rPr lang="en-US" altLang="ja-JP" sz="1400" b="1" dirty="0">
                <a:latin typeface="+mn-ea"/>
              </a:rPr>
              <a:t>SpO2</a:t>
            </a:r>
            <a:r>
              <a:rPr lang="ja-JP" altLang="en-US" sz="1400" b="1" dirty="0">
                <a:latin typeface="+mn-ea"/>
              </a:rPr>
              <a:t>：</a:t>
            </a:r>
            <a:r>
              <a:rPr lang="en-US" altLang="ja-JP" sz="1400" b="1" dirty="0">
                <a:latin typeface="+mn-ea"/>
              </a:rPr>
              <a:t>96</a:t>
            </a:r>
            <a:r>
              <a:rPr lang="ja-JP" altLang="en-US" sz="1400" b="1" dirty="0">
                <a:latin typeface="+mn-ea"/>
              </a:rPr>
              <a:t>％（</a:t>
            </a:r>
            <a:r>
              <a:rPr lang="en-US" altLang="ja-JP" sz="1400" b="1" dirty="0">
                <a:latin typeface="+mn-ea"/>
              </a:rPr>
              <a:t>room air</a:t>
            </a:r>
            <a:r>
              <a:rPr lang="ja-JP" altLang="en-US" sz="1400" b="1" dirty="0">
                <a:latin typeface="+mn-ea"/>
              </a:rPr>
              <a:t>）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身長：</a:t>
            </a:r>
            <a:r>
              <a:rPr lang="en-US" altLang="ja-JP" sz="1400" b="1" dirty="0">
                <a:latin typeface="+mn-ea"/>
              </a:rPr>
              <a:t>154.5cm</a:t>
            </a:r>
            <a:r>
              <a:rPr lang="ja-JP" altLang="en-US" sz="1400" b="1" dirty="0">
                <a:latin typeface="+mn-ea"/>
              </a:rPr>
              <a:t>　体重：</a:t>
            </a:r>
            <a:r>
              <a:rPr lang="en-US" altLang="ja-JP" sz="1400" b="1" dirty="0">
                <a:latin typeface="+mn-ea"/>
              </a:rPr>
              <a:t>63.6kg</a:t>
            </a:r>
            <a:r>
              <a:rPr lang="ja-JP" altLang="en-US" sz="1400" b="1" dirty="0">
                <a:latin typeface="+mn-ea"/>
              </a:rPr>
              <a:t>　</a:t>
            </a:r>
            <a:r>
              <a:rPr lang="en-US" altLang="ja-JP" sz="1400" b="1" dirty="0">
                <a:latin typeface="+mn-ea"/>
              </a:rPr>
              <a:t>BMI</a:t>
            </a:r>
            <a:r>
              <a:rPr lang="ja-JP" altLang="en-US" sz="1400" b="1" dirty="0">
                <a:latin typeface="+mn-ea"/>
              </a:rPr>
              <a:t>：</a:t>
            </a:r>
            <a:r>
              <a:rPr lang="en-US" altLang="ja-JP" sz="1400" b="1" dirty="0">
                <a:latin typeface="+mn-ea"/>
              </a:rPr>
              <a:t>26.6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【生活歴】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ja-JP" altLang="ja-JP" sz="1400" b="1" dirty="0">
                <a:latin typeface="+mn-ea"/>
              </a:rPr>
              <a:t>飲酒歴：</a:t>
            </a:r>
            <a:r>
              <a:rPr lang="ja-JP" altLang="en-US" sz="1400" b="1" dirty="0">
                <a:latin typeface="+mn-ea"/>
              </a:rPr>
              <a:t>ビール</a:t>
            </a:r>
            <a:r>
              <a:rPr lang="en-US" altLang="ja-JP" sz="1400" b="1" dirty="0">
                <a:latin typeface="+mn-ea"/>
              </a:rPr>
              <a:t>350ml/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 (45</a:t>
            </a:r>
            <a:r>
              <a:rPr lang="ja-JP" altLang="en-US" sz="1400" b="1" dirty="0">
                <a:latin typeface="+mn-ea"/>
              </a:rPr>
              <a:t>年）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ja-JP" altLang="ja-JP" sz="1400" b="1" dirty="0">
                <a:latin typeface="+mn-ea"/>
              </a:rPr>
              <a:t>喫煙歴：</a:t>
            </a:r>
            <a:r>
              <a:rPr lang="ja-JP" altLang="en-US" sz="1400" b="1" dirty="0">
                <a:latin typeface="+mn-ea"/>
              </a:rPr>
              <a:t>なし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【家族歴】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父：糖尿病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【既往歴】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右乳癌術後（</a:t>
            </a:r>
            <a:r>
              <a:rPr lang="en-US" altLang="ja-JP" sz="1400" b="1" dirty="0">
                <a:latin typeface="+mn-ea"/>
              </a:rPr>
              <a:t>5</a:t>
            </a:r>
            <a:r>
              <a:rPr lang="ja-JP" altLang="en-US" sz="1400" b="1" dirty="0">
                <a:latin typeface="+mn-ea"/>
              </a:rPr>
              <a:t>年前）→現在ホルモン療法中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高血圧、脂質異常症、骨粗鬆症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【アレルギー】なし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en-US" altLang="ja-JP" sz="1400" b="1" dirty="0">
                <a:latin typeface="+mn-ea"/>
              </a:rPr>
              <a:t>【</a:t>
            </a:r>
            <a:r>
              <a:rPr lang="ja-JP" altLang="ja-JP" sz="1400" b="1" dirty="0">
                <a:latin typeface="+mn-ea"/>
              </a:rPr>
              <a:t>内服】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アジルサルタン錠（</a:t>
            </a:r>
            <a:r>
              <a:rPr lang="en-US" altLang="ja-JP" sz="1400" b="1" dirty="0">
                <a:latin typeface="+mn-ea"/>
              </a:rPr>
              <a:t>ARB</a:t>
            </a:r>
            <a:r>
              <a:rPr lang="ja-JP" altLang="en-US" sz="1400" b="1" dirty="0">
                <a:latin typeface="+mn-ea"/>
              </a:rPr>
              <a:t>） </a:t>
            </a:r>
            <a:r>
              <a:rPr lang="en-US" altLang="ja-JP" sz="1400" b="1" dirty="0">
                <a:latin typeface="+mn-ea"/>
              </a:rPr>
              <a:t>20mg 1</a:t>
            </a:r>
            <a:r>
              <a:rPr lang="ja-JP" altLang="en-US" sz="1400" b="1" dirty="0">
                <a:latin typeface="+mn-ea"/>
              </a:rPr>
              <a:t>錠　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回朝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ロスバスタチン錠（</a:t>
            </a:r>
            <a:r>
              <a:rPr lang="en-US" altLang="ja-JP" sz="1400" b="1" dirty="0">
                <a:latin typeface="+mn-ea"/>
              </a:rPr>
              <a:t>HMG-CoA</a:t>
            </a:r>
            <a:r>
              <a:rPr lang="ja-JP" altLang="en-US" sz="1400" b="1" dirty="0">
                <a:latin typeface="+mn-ea"/>
              </a:rPr>
              <a:t>還元酵素阻害剤）      　　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　　　　　　　　　　　　　　　　</a:t>
            </a:r>
            <a:r>
              <a:rPr lang="en-US" altLang="ja-JP" sz="1400" b="1" dirty="0">
                <a:latin typeface="+mn-ea"/>
              </a:rPr>
              <a:t>2.5mg 1</a:t>
            </a:r>
            <a:r>
              <a:rPr lang="ja-JP" altLang="en-US" sz="1400" b="1" dirty="0">
                <a:latin typeface="+mn-ea"/>
              </a:rPr>
              <a:t>錠　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回朝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レトロゾール錠（アロマターゼ阻害剤）　  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　　　　　　　　　　　　　　　　</a:t>
            </a:r>
            <a:r>
              <a:rPr lang="en-US" altLang="ja-JP" sz="1400" b="1" dirty="0">
                <a:latin typeface="+mn-ea"/>
              </a:rPr>
              <a:t>2.5mg 1</a:t>
            </a:r>
            <a:r>
              <a:rPr lang="ja-JP" altLang="en-US" sz="1400" b="1" dirty="0">
                <a:latin typeface="+mn-ea"/>
              </a:rPr>
              <a:t>錠　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回朝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エルデカルシトール（ビタミン</a:t>
            </a:r>
            <a:r>
              <a:rPr lang="en-US" altLang="ja-JP" sz="1400" b="1" dirty="0">
                <a:latin typeface="+mn-ea"/>
              </a:rPr>
              <a:t>D</a:t>
            </a:r>
            <a:r>
              <a:rPr lang="ja-JP" altLang="en-US" sz="1400" b="1" dirty="0">
                <a:latin typeface="+mn-ea"/>
              </a:rPr>
              <a:t>製剤）　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　　　　　　　　　　　　　　　　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カプセル　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回朝</a:t>
            </a:r>
            <a:endParaRPr lang="en-US" altLang="ja-JP" sz="1400" b="1" dirty="0">
              <a:latin typeface="+mn-ea"/>
            </a:endParaRPr>
          </a:p>
        </p:txBody>
      </p:sp>
      <p:sp>
        <p:nvSpPr>
          <p:cNvPr id="6" name="角丸四角形吹き出し 5">
            <a:extLst>
              <a:ext uri="{FF2B5EF4-FFF2-40B4-BE49-F238E27FC236}">
                <a16:creationId xmlns:a16="http://schemas.microsoft.com/office/drawing/2014/main" id="{332799C1-A9B0-4034-BBD9-A908123764FB}"/>
              </a:ext>
            </a:extLst>
          </p:cNvPr>
          <p:cNvSpPr/>
          <p:nvPr/>
        </p:nvSpPr>
        <p:spPr>
          <a:xfrm>
            <a:off x="359602" y="925885"/>
            <a:ext cx="1727200" cy="935037"/>
          </a:xfrm>
          <a:prstGeom prst="wedgeRoundRectCallout">
            <a:avLst>
              <a:gd name="adj1" fmla="val 71447"/>
              <a:gd name="adj2" fmla="val 2544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意識清明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リンパ節腫脹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眼瞼結膜：貧血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眼球結膜：黄染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(+)</a:t>
            </a:r>
            <a:endParaRPr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id="{7EA49F1F-EBB1-4971-A096-E4B3C522D094}"/>
              </a:ext>
            </a:extLst>
          </p:cNvPr>
          <p:cNvSpPr/>
          <p:nvPr/>
        </p:nvSpPr>
        <p:spPr>
          <a:xfrm>
            <a:off x="100662" y="1963420"/>
            <a:ext cx="1811337" cy="1177548"/>
          </a:xfrm>
          <a:prstGeom prst="wedgeRoundRectCallout">
            <a:avLst>
              <a:gd name="adj1" fmla="val 64387"/>
              <a:gd name="adj2" fmla="val -29330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+mn-ea"/>
              </a:rPr>
              <a:t>HR: 78</a:t>
            </a:r>
            <a:r>
              <a:rPr lang="ja-JP" altLang="en-US" sz="1400" b="1" dirty="0">
                <a:solidFill>
                  <a:prstClr val="black"/>
                </a:solidFill>
                <a:latin typeface="+mn-ea"/>
              </a:rPr>
              <a:t>回</a:t>
            </a:r>
            <a:r>
              <a:rPr lang="en-US" altLang="ja-JP" sz="1400" b="1" dirty="0">
                <a:solidFill>
                  <a:prstClr val="black"/>
                </a:solidFill>
                <a:latin typeface="+mn-ea"/>
              </a:rPr>
              <a:t>/</a:t>
            </a:r>
            <a:r>
              <a:rPr lang="ja-JP" altLang="en-US" sz="1400" b="1" dirty="0">
                <a:solidFill>
                  <a:prstClr val="black"/>
                </a:solidFill>
                <a:latin typeface="+mn-ea"/>
              </a:rPr>
              <a:t>分</a:t>
            </a:r>
            <a:endParaRPr lang="en-US" altLang="ja-JP" sz="1400" b="1" dirty="0">
              <a:solidFill>
                <a:prstClr val="black"/>
              </a:solidFill>
              <a:latin typeface="+mn-ea"/>
            </a:endParaRPr>
          </a:p>
          <a:p>
            <a:pPr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+mn-ea"/>
              </a:rPr>
              <a:t>BP: 141/78mmHg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Heart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：心音正常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Lung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：呼吸音正常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右前胸部に手術痕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524C61F3-D8E6-4BDA-8D00-46E5B9844B61}"/>
              </a:ext>
            </a:extLst>
          </p:cNvPr>
          <p:cNvSpPr/>
          <p:nvPr/>
        </p:nvSpPr>
        <p:spPr>
          <a:xfrm>
            <a:off x="2805906" y="1889410"/>
            <a:ext cx="1963862" cy="1512168"/>
          </a:xfrm>
          <a:prstGeom prst="wedgeRoundRectCallout">
            <a:avLst>
              <a:gd name="adj1" fmla="val -62747"/>
              <a:gd name="adj2" fmla="val 2423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腹部：平坦、軟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圧痛</a:t>
            </a:r>
            <a:r>
              <a:rPr lang="en-US" altLang="zh-TW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右季肋部に違和感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(+)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  <a:ea typeface="ＭＳ Ｐゴシック" panose="020B0600070205080204" pitchFamily="50" charset="-128"/>
              </a:rPr>
              <a:t>Murphy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  <a:ea typeface="ＭＳ Ｐゴシック" panose="020B0600070205080204" pitchFamily="50" charset="-128"/>
              </a:rPr>
              <a:t>徴候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  <a:endParaRPr lang="en-US" altLang="zh-TW" sz="14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腸蠕動音正常</a:t>
            </a:r>
            <a:endParaRPr lang="en-US" altLang="ja-JP" sz="1400" b="1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8" name="角丸四角形吹き出し 27">
            <a:extLst>
              <a:ext uri="{FF2B5EF4-FFF2-40B4-BE49-F238E27FC236}">
                <a16:creationId xmlns:a16="http://schemas.microsoft.com/office/drawing/2014/main" id="{2AA755B3-2CAB-4D0A-9EF0-86ACCBF665FF}"/>
              </a:ext>
            </a:extLst>
          </p:cNvPr>
          <p:cNvSpPr/>
          <p:nvPr/>
        </p:nvSpPr>
        <p:spPr>
          <a:xfrm>
            <a:off x="3122704" y="4869160"/>
            <a:ext cx="1152525" cy="431800"/>
          </a:xfrm>
          <a:prstGeom prst="wedgeRoundRectCallout">
            <a:avLst>
              <a:gd name="adj1" fmla="val -66130"/>
              <a:gd name="adj2" fmla="val 53231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下腿浮腫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  <a:endParaRPr lang="en-US" altLang="ja-JP" sz="1400" b="1" dirty="0">
              <a:solidFill>
                <a:schemeClr val="tx1"/>
              </a:solidFill>
            </a:endParaRPr>
          </a:p>
        </p:txBody>
      </p:sp>
      <p:sp>
        <p:nvSpPr>
          <p:cNvPr id="17" name="角丸四角形吹き出し 16">
            <a:extLst>
              <a:ext uri="{FF2B5EF4-FFF2-40B4-BE49-F238E27FC236}">
                <a16:creationId xmlns:a16="http://schemas.microsoft.com/office/drawing/2014/main" id="{21268151-5D7D-4A36-8EE3-6CCA135BB70D}"/>
              </a:ext>
            </a:extLst>
          </p:cNvPr>
          <p:cNvSpPr/>
          <p:nvPr/>
        </p:nvSpPr>
        <p:spPr>
          <a:xfrm>
            <a:off x="357222" y="3243466"/>
            <a:ext cx="1728787" cy="698500"/>
          </a:xfrm>
          <a:prstGeom prst="wedgeRoundRectCallout">
            <a:avLst>
              <a:gd name="adj1" fmla="val 63405"/>
              <a:gd name="adj2" fmla="val -51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肝：触知しない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黄疸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(+)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、腹水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</a:p>
        </p:txBody>
      </p:sp>
      <p:sp>
        <p:nvSpPr>
          <p:cNvPr id="14" name="タイトル 1">
            <a:extLst>
              <a:ext uri="{FF2B5EF4-FFF2-40B4-BE49-F238E27FC236}">
                <a16:creationId xmlns:a16="http://schemas.microsoft.com/office/drawing/2014/main" id="{08FD542E-BE56-42D1-9C8D-8D6EB54FE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748464" cy="809253"/>
          </a:xfrm>
        </p:spPr>
        <p:txBody>
          <a:bodyPr/>
          <a:lstStyle/>
          <a:p>
            <a:pPr algn="ctr"/>
            <a:r>
              <a:rPr lang="ja-JP" altLang="en-US" sz="4000" dirty="0">
                <a:solidFill>
                  <a:srgbClr val="006600"/>
                </a:solidFill>
              </a:rPr>
              <a:t>身体所見のまとめ</a:t>
            </a:r>
            <a:endParaRPr kumimoji="1" lang="ja-JP" altLang="en-US" sz="4000" dirty="0">
              <a:solidFill>
                <a:srgbClr val="0066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8524168-1B68-48DE-BB4B-5343DF1A1372}"/>
              </a:ext>
            </a:extLst>
          </p:cNvPr>
          <p:cNvSpPr/>
          <p:nvPr/>
        </p:nvSpPr>
        <p:spPr>
          <a:xfrm>
            <a:off x="100662" y="4365104"/>
            <a:ext cx="2088232" cy="133899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b="1" dirty="0">
                <a:solidFill>
                  <a:schemeClr val="tx1"/>
                </a:solidFill>
              </a:rPr>
              <a:t>腹部超音波</a:t>
            </a:r>
            <a:r>
              <a:rPr lang="en-US" altLang="ja-JP" sz="1400" b="1" dirty="0">
                <a:solidFill>
                  <a:schemeClr val="tx1"/>
                </a:solidFill>
              </a:rPr>
              <a:t>:</a:t>
            </a:r>
          </a:p>
          <a:p>
            <a:r>
              <a:rPr lang="ja-JP" altLang="en-US" sz="1400" b="1" dirty="0">
                <a:solidFill>
                  <a:schemeClr val="tx1"/>
                </a:solidFill>
              </a:rPr>
              <a:t>肝内胆管の拡張あり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r>
              <a:rPr lang="ja-JP" altLang="en-US" sz="1400" b="1" dirty="0">
                <a:solidFill>
                  <a:schemeClr val="tx1"/>
                </a:solidFill>
              </a:rPr>
              <a:t>閉塞機転は確認できず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r>
              <a:rPr lang="ja-JP" altLang="en-US" sz="1400" b="1" dirty="0">
                <a:solidFill>
                  <a:schemeClr val="tx1"/>
                </a:solidFill>
              </a:rPr>
              <a:t>胆嚢内に</a:t>
            </a:r>
            <a:r>
              <a:rPr lang="en-US" altLang="ja-JP" sz="1400" b="1" dirty="0">
                <a:solidFill>
                  <a:schemeClr val="tx1"/>
                </a:solidFill>
              </a:rPr>
              <a:t>13mm</a:t>
            </a:r>
            <a:r>
              <a:rPr lang="ja-JP" altLang="en-US" sz="1400" b="1" dirty="0">
                <a:solidFill>
                  <a:schemeClr val="tx1"/>
                </a:solidFill>
              </a:rPr>
              <a:t>の結石あり</a:t>
            </a:r>
            <a:endParaRPr lang="en-US" altLang="ja-JP" sz="1400" b="1" dirty="0">
              <a:solidFill>
                <a:schemeClr val="tx1"/>
              </a:solidFill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FBD99D8-1FB3-4460-AFAD-BEF1886455CC}"/>
              </a:ext>
            </a:extLst>
          </p:cNvPr>
          <p:cNvCxnSpPr>
            <a:cxnSpLocks/>
          </p:cNvCxnSpPr>
          <p:nvPr/>
        </p:nvCxnSpPr>
        <p:spPr>
          <a:xfrm>
            <a:off x="2142923" y="2060848"/>
            <a:ext cx="275150" cy="3333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4AC4A2AB-0F2E-43C3-BD48-456721FA3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8748464" cy="809253"/>
          </a:xfrm>
        </p:spPr>
        <p:txBody>
          <a:bodyPr/>
          <a:lstStyle/>
          <a:p>
            <a:pPr algn="ctr"/>
            <a:r>
              <a:rPr kumimoji="1" lang="ja-JP" altLang="en-US" sz="4000" dirty="0">
                <a:solidFill>
                  <a:srgbClr val="006600"/>
                </a:solidFill>
              </a:rPr>
              <a:t>臨床経過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78E73DDF-8876-471E-BC21-243465266C75}"/>
              </a:ext>
            </a:extLst>
          </p:cNvPr>
          <p:cNvCxnSpPr/>
          <p:nvPr/>
        </p:nvCxnSpPr>
        <p:spPr bwMode="auto">
          <a:xfrm>
            <a:off x="480029" y="1700808"/>
            <a:ext cx="8367712" cy="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14">
            <a:extLst>
              <a:ext uri="{FF2B5EF4-FFF2-40B4-BE49-F238E27FC236}">
                <a16:creationId xmlns:a16="http://schemas.microsoft.com/office/drawing/2014/main" id="{5F338791-7783-4863-B9BE-67AE7B387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595" y="1356539"/>
            <a:ext cx="5277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X</a:t>
            </a: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年</a:t>
            </a:r>
            <a:endParaRPr lang="ja-JP" altLang="en-US" sz="1200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8" name="テキスト ボックス 16">
            <a:extLst>
              <a:ext uri="{FF2B5EF4-FFF2-40B4-BE49-F238E27FC236}">
                <a16:creationId xmlns:a16="http://schemas.microsoft.com/office/drawing/2014/main" id="{079F36FE-2BBA-44FF-807B-FE6E483AE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1371941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2/17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1C07D26-B897-4961-B323-E16E00952CAA}"/>
              </a:ext>
            </a:extLst>
          </p:cNvPr>
          <p:cNvCxnSpPr>
            <a:cxnSpLocks/>
          </p:cNvCxnSpPr>
          <p:nvPr/>
        </p:nvCxnSpPr>
        <p:spPr>
          <a:xfrm>
            <a:off x="1043608" y="1695093"/>
            <a:ext cx="0" cy="22311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28">
            <a:extLst>
              <a:ext uri="{FF2B5EF4-FFF2-40B4-BE49-F238E27FC236}">
                <a16:creationId xmlns:a16="http://schemas.microsoft.com/office/drawing/2014/main" id="{66C193FB-1089-44E0-97D1-8F06657CE910}"/>
              </a:ext>
            </a:extLst>
          </p:cNvPr>
          <p:cNvSpPr/>
          <p:nvPr/>
        </p:nvSpPr>
        <p:spPr bwMode="auto">
          <a:xfrm>
            <a:off x="266210" y="3935740"/>
            <a:ext cx="1577806" cy="56220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EST+ERCP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採石術、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ENBD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チューブ留置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4BF1733-113D-4B00-9EFB-A22ABD7353C2}"/>
              </a:ext>
            </a:extLst>
          </p:cNvPr>
          <p:cNvSpPr txBox="1"/>
          <p:nvPr/>
        </p:nvSpPr>
        <p:spPr bwMode="auto">
          <a:xfrm>
            <a:off x="167766" y="4522853"/>
            <a:ext cx="1844494" cy="71508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大結石は砕石。</a:t>
            </a:r>
            <a:endParaRPr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残存した結石に対し、再度</a:t>
            </a:r>
            <a:r>
              <a:rPr lang="en-US" altLang="ja-JP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ERCP</a:t>
            </a: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採石術の方針。</a:t>
            </a:r>
            <a:endParaRPr lang="en-US" altLang="ja-JP" sz="1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6">
            <a:extLst>
              <a:ext uri="{FF2B5EF4-FFF2-40B4-BE49-F238E27FC236}">
                <a16:creationId xmlns:a16="http://schemas.microsoft.com/office/drawing/2014/main" id="{EEFCD528-AD16-4A22-AC18-72B1B2E43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7252" y="1365749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2/24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BF9B0E2-355B-4DD6-AAF5-0A3CA49FC063}"/>
              </a:ext>
            </a:extLst>
          </p:cNvPr>
          <p:cNvCxnSpPr>
            <a:cxnSpLocks/>
          </p:cNvCxnSpPr>
          <p:nvPr/>
        </p:nvCxnSpPr>
        <p:spPr>
          <a:xfrm>
            <a:off x="3995936" y="1723481"/>
            <a:ext cx="0" cy="3949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角丸四角形 28">
            <a:extLst>
              <a:ext uri="{FF2B5EF4-FFF2-40B4-BE49-F238E27FC236}">
                <a16:creationId xmlns:a16="http://schemas.microsoft.com/office/drawing/2014/main" id="{49517D4B-A127-4CEE-997B-D0E83A0C2DB4}"/>
              </a:ext>
            </a:extLst>
          </p:cNvPr>
          <p:cNvSpPr/>
          <p:nvPr/>
        </p:nvSpPr>
        <p:spPr bwMode="auto">
          <a:xfrm>
            <a:off x="3045012" y="2118382"/>
            <a:ext cx="1738218" cy="562207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ERCP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採石術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回目）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ENBD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チューブ留置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6">
            <a:extLst>
              <a:ext uri="{FF2B5EF4-FFF2-40B4-BE49-F238E27FC236}">
                <a16:creationId xmlns:a16="http://schemas.microsoft.com/office/drawing/2014/main" id="{29EE2FB6-3F88-4666-A08D-BF17CA03B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209" y="1361571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2/25</a:t>
            </a: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BDB48B93-7369-41FB-B115-B1C3D89FCF5B}"/>
              </a:ext>
            </a:extLst>
          </p:cNvPr>
          <p:cNvCxnSpPr>
            <a:cxnSpLocks/>
          </p:cNvCxnSpPr>
          <p:nvPr/>
        </p:nvCxnSpPr>
        <p:spPr>
          <a:xfrm>
            <a:off x="4934535" y="1702345"/>
            <a:ext cx="0" cy="112437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角丸四角形 28">
            <a:extLst>
              <a:ext uri="{FF2B5EF4-FFF2-40B4-BE49-F238E27FC236}">
                <a16:creationId xmlns:a16="http://schemas.microsoft.com/office/drawing/2014/main" id="{2C0C2FBA-7AFE-48E2-90CF-502795782CAD}"/>
              </a:ext>
            </a:extLst>
          </p:cNvPr>
          <p:cNvSpPr/>
          <p:nvPr/>
        </p:nvSpPr>
        <p:spPr bwMode="auto">
          <a:xfrm>
            <a:off x="4306640" y="2837043"/>
            <a:ext cx="1341078" cy="658335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ENBD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チューブ造影にて、結石の残存を確認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角丸四角形 27">
            <a:extLst>
              <a:ext uri="{FF2B5EF4-FFF2-40B4-BE49-F238E27FC236}">
                <a16:creationId xmlns:a16="http://schemas.microsoft.com/office/drawing/2014/main" id="{8D0FE4D0-5C42-443A-A1D8-FC13C1B0EF7C}"/>
              </a:ext>
            </a:extLst>
          </p:cNvPr>
          <p:cNvSpPr/>
          <p:nvPr/>
        </p:nvSpPr>
        <p:spPr bwMode="auto">
          <a:xfrm>
            <a:off x="4301408" y="3538728"/>
            <a:ext cx="1404636" cy="59135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再度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ERCP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採石術を行う方針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73075AAA-0171-4309-827D-FE86F670BFDE}"/>
              </a:ext>
            </a:extLst>
          </p:cNvPr>
          <p:cNvSpPr/>
          <p:nvPr/>
        </p:nvSpPr>
        <p:spPr>
          <a:xfrm>
            <a:off x="266210" y="2103674"/>
            <a:ext cx="2445268" cy="13267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200" dirty="0">
                <a:solidFill>
                  <a:schemeClr val="tx1"/>
                </a:solidFill>
              </a:rPr>
              <a:t>総胆管結石に対する治療：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内視鏡的結石除去が第一選択</a:t>
            </a:r>
            <a:endParaRPr lang="en-US" altLang="ja-JP" sz="1200" dirty="0">
              <a:solidFill>
                <a:schemeClr val="tx1"/>
              </a:solidFill>
            </a:endParaRPr>
          </a:p>
          <a:p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胆道感染合併→緊急で結石除去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kumimoji="1" lang="ja-JP" altLang="en-US" sz="1200" dirty="0">
                <a:solidFill>
                  <a:schemeClr val="tx1"/>
                </a:solidFill>
              </a:rPr>
              <a:t>感染合併の可能性が低い場合</a:t>
            </a:r>
            <a:endParaRPr kumimoji="1"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　　　　　　　　　→待機的結石除去</a:t>
            </a:r>
            <a:endParaRPr kumimoji="1"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2" name="テキスト ボックス 16">
            <a:extLst>
              <a:ext uri="{FF2B5EF4-FFF2-40B4-BE49-F238E27FC236}">
                <a16:creationId xmlns:a16="http://schemas.microsoft.com/office/drawing/2014/main" id="{51F04344-2903-41D9-BAE6-A30DF0975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3500" y="1365800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2/18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22CE132D-D6C3-4ED9-B880-D6981CEFDD4A}"/>
              </a:ext>
            </a:extLst>
          </p:cNvPr>
          <p:cNvSpPr/>
          <p:nvPr/>
        </p:nvSpPr>
        <p:spPr>
          <a:xfrm>
            <a:off x="7020257" y="1898803"/>
            <a:ext cx="2001230" cy="123924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00" dirty="0">
                <a:solidFill>
                  <a:schemeClr val="tx1"/>
                </a:solidFill>
              </a:rPr>
              <a:t>今後の方針：</a:t>
            </a:r>
            <a:endParaRPr lang="en-US" altLang="ja-JP" sz="1200" dirty="0">
              <a:solidFill>
                <a:schemeClr val="tx1"/>
              </a:solidFill>
            </a:endParaRPr>
          </a:p>
          <a:p>
            <a:r>
              <a:rPr lang="ja-JP" altLang="en-US" sz="1200" dirty="0">
                <a:solidFill>
                  <a:schemeClr val="tx1"/>
                </a:solidFill>
              </a:rPr>
              <a:t>有石胆嚢を温存した場合、胆嚢炎や胆管炎、膵炎の合併の可能性があるため後日胆嚢摘出術施行予定</a:t>
            </a:r>
            <a:endParaRPr lang="en-US" altLang="ja-JP" sz="1200" dirty="0">
              <a:solidFill>
                <a:schemeClr val="tx1"/>
              </a:solidFill>
            </a:endParaRPr>
          </a:p>
        </p:txBody>
      </p:sp>
      <p:sp>
        <p:nvSpPr>
          <p:cNvPr id="25" name="角丸四角形 27">
            <a:extLst>
              <a:ext uri="{FF2B5EF4-FFF2-40B4-BE49-F238E27FC236}">
                <a16:creationId xmlns:a16="http://schemas.microsoft.com/office/drawing/2014/main" id="{8828D6B6-CDA5-4923-B760-0B5244A59679}"/>
              </a:ext>
            </a:extLst>
          </p:cNvPr>
          <p:cNvSpPr/>
          <p:nvPr/>
        </p:nvSpPr>
        <p:spPr bwMode="auto">
          <a:xfrm>
            <a:off x="266210" y="991212"/>
            <a:ext cx="1114705" cy="317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総ビリルビン値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(mg/dL)</a:t>
            </a:r>
          </a:p>
        </p:txBody>
      </p:sp>
      <p:sp>
        <p:nvSpPr>
          <p:cNvPr id="29" name="角丸四角形 27">
            <a:extLst>
              <a:ext uri="{FF2B5EF4-FFF2-40B4-BE49-F238E27FC236}">
                <a16:creationId xmlns:a16="http://schemas.microsoft.com/office/drawing/2014/main" id="{F6FAA5EA-B604-49F6-A8CB-6289E726744F}"/>
              </a:ext>
            </a:extLst>
          </p:cNvPr>
          <p:cNvSpPr/>
          <p:nvPr/>
        </p:nvSpPr>
        <p:spPr bwMode="auto">
          <a:xfrm>
            <a:off x="1804422" y="985503"/>
            <a:ext cx="422717" cy="317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4.8</a:t>
            </a:r>
          </a:p>
        </p:txBody>
      </p:sp>
      <p:sp>
        <p:nvSpPr>
          <p:cNvPr id="31" name="角丸四角形 27">
            <a:extLst>
              <a:ext uri="{FF2B5EF4-FFF2-40B4-BE49-F238E27FC236}">
                <a16:creationId xmlns:a16="http://schemas.microsoft.com/office/drawing/2014/main" id="{BD0319EB-FDBF-4F43-93BC-CE098E6AC314}"/>
              </a:ext>
            </a:extLst>
          </p:cNvPr>
          <p:cNvSpPr/>
          <p:nvPr/>
        </p:nvSpPr>
        <p:spPr bwMode="auto">
          <a:xfrm>
            <a:off x="4814281" y="990452"/>
            <a:ext cx="422717" cy="317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1.9</a:t>
            </a:r>
          </a:p>
        </p:txBody>
      </p:sp>
      <p:sp>
        <p:nvSpPr>
          <p:cNvPr id="32" name="角丸四角形 27">
            <a:extLst>
              <a:ext uri="{FF2B5EF4-FFF2-40B4-BE49-F238E27FC236}">
                <a16:creationId xmlns:a16="http://schemas.microsoft.com/office/drawing/2014/main" id="{B93A5B0C-7EFC-4679-8AA1-E6A551D38DF6}"/>
              </a:ext>
            </a:extLst>
          </p:cNvPr>
          <p:cNvSpPr/>
          <p:nvPr/>
        </p:nvSpPr>
        <p:spPr bwMode="auto">
          <a:xfrm>
            <a:off x="3186698" y="991212"/>
            <a:ext cx="422717" cy="317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2.3</a:t>
            </a:r>
          </a:p>
        </p:txBody>
      </p:sp>
      <p:sp>
        <p:nvSpPr>
          <p:cNvPr id="33" name="テキスト ボックス 16">
            <a:extLst>
              <a:ext uri="{FF2B5EF4-FFF2-40B4-BE49-F238E27FC236}">
                <a16:creationId xmlns:a16="http://schemas.microsoft.com/office/drawing/2014/main" id="{29D001FE-E443-4241-8F09-11D37B5C42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888" y="1360034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2/22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D597389-0157-481D-9E34-C25820B98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3230" y="4468016"/>
            <a:ext cx="1726143" cy="172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テキスト ボックス 16">
            <a:extLst>
              <a:ext uri="{FF2B5EF4-FFF2-40B4-BE49-F238E27FC236}">
                <a16:creationId xmlns:a16="http://schemas.microsoft.com/office/drawing/2014/main" id="{AED18343-F20E-4427-A1E1-BD8F4AD0A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5807" y="1365519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3/2</a:t>
            </a:r>
          </a:p>
        </p:txBody>
      </p:sp>
      <p:sp>
        <p:nvSpPr>
          <p:cNvPr id="35" name="テキスト ボックス 16">
            <a:extLst>
              <a:ext uri="{FF2B5EF4-FFF2-40B4-BE49-F238E27FC236}">
                <a16:creationId xmlns:a16="http://schemas.microsoft.com/office/drawing/2014/main" id="{9613A2A0-8821-4CCB-90FC-1FDB390822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91026" y="1367055"/>
            <a:ext cx="802862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3/3</a:t>
            </a: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B071A29C-6722-45BF-8EC7-FC9E7CA83C32}"/>
              </a:ext>
            </a:extLst>
          </p:cNvPr>
          <p:cNvCxnSpPr>
            <a:cxnSpLocks/>
          </p:cNvCxnSpPr>
          <p:nvPr/>
        </p:nvCxnSpPr>
        <p:spPr>
          <a:xfrm>
            <a:off x="6156191" y="1708773"/>
            <a:ext cx="0" cy="3949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角丸四角形 28">
            <a:extLst>
              <a:ext uri="{FF2B5EF4-FFF2-40B4-BE49-F238E27FC236}">
                <a16:creationId xmlns:a16="http://schemas.microsoft.com/office/drawing/2014/main" id="{47E742BF-593B-4B91-8A35-0501A23F4E60}"/>
              </a:ext>
            </a:extLst>
          </p:cNvPr>
          <p:cNvSpPr/>
          <p:nvPr/>
        </p:nvSpPr>
        <p:spPr bwMode="auto">
          <a:xfrm>
            <a:off x="5317671" y="2118820"/>
            <a:ext cx="1630581" cy="385739"/>
          </a:xfrm>
          <a:prstGeom prst="roundRect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ERCP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採石術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C1F3CC84-9F0B-4EF9-B6EF-39C98062427A}"/>
              </a:ext>
            </a:extLst>
          </p:cNvPr>
          <p:cNvCxnSpPr>
            <a:cxnSpLocks/>
          </p:cNvCxnSpPr>
          <p:nvPr/>
        </p:nvCxnSpPr>
        <p:spPr>
          <a:xfrm>
            <a:off x="6588224" y="1723481"/>
            <a:ext cx="0" cy="39490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2427CA5-8A6D-4414-A285-9BA527A0814A}"/>
              </a:ext>
            </a:extLst>
          </p:cNvPr>
          <p:cNvCxnSpPr>
            <a:cxnSpLocks/>
          </p:cNvCxnSpPr>
          <p:nvPr/>
        </p:nvCxnSpPr>
        <p:spPr>
          <a:xfrm>
            <a:off x="6588224" y="2504209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角丸四角形 27">
            <a:extLst>
              <a:ext uri="{FF2B5EF4-FFF2-40B4-BE49-F238E27FC236}">
                <a16:creationId xmlns:a16="http://schemas.microsoft.com/office/drawing/2014/main" id="{EC9B2F30-E69C-4CAE-94DB-EA8423A472C0}"/>
              </a:ext>
            </a:extLst>
          </p:cNvPr>
          <p:cNvSpPr/>
          <p:nvPr/>
        </p:nvSpPr>
        <p:spPr bwMode="auto">
          <a:xfrm>
            <a:off x="5865807" y="3188959"/>
            <a:ext cx="1306716" cy="39822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経過良好、退院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1764B4C5-8436-44C7-94C4-625D512365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9647" y="3789039"/>
            <a:ext cx="2004892" cy="240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曲折矢印 38">
            <a:extLst>
              <a:ext uri="{FF2B5EF4-FFF2-40B4-BE49-F238E27FC236}">
                <a16:creationId xmlns:a16="http://schemas.microsoft.com/office/drawing/2014/main" id="{C4E8FD10-7154-4A64-9DCD-B639BADB1712}"/>
              </a:ext>
            </a:extLst>
          </p:cNvPr>
          <p:cNvSpPr/>
          <p:nvPr/>
        </p:nvSpPr>
        <p:spPr bwMode="auto">
          <a:xfrm rot="10800000" flipH="1">
            <a:off x="3954283" y="2690889"/>
            <a:ext cx="339015" cy="533400"/>
          </a:xfrm>
          <a:prstGeom prst="bentArrow">
            <a:avLst>
              <a:gd name="adj1" fmla="val 28790"/>
              <a:gd name="adj2" fmla="val 24053"/>
              <a:gd name="adj3" fmla="val 25000"/>
              <a:gd name="adj4" fmla="val 4375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15B01A28-B8B5-4E82-82E3-CE61C5B19945}"/>
              </a:ext>
            </a:extLst>
          </p:cNvPr>
          <p:cNvSpPr txBox="1"/>
          <p:nvPr/>
        </p:nvSpPr>
        <p:spPr>
          <a:xfrm>
            <a:off x="2227139" y="3512041"/>
            <a:ext cx="1986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＜</a:t>
            </a:r>
            <a:r>
              <a:rPr lang="en-US" altLang="ja-JP" sz="1200" dirty="0"/>
              <a:t>2/17 </a:t>
            </a:r>
            <a:r>
              <a:rPr lang="ja-JP" altLang="en-US" sz="1200" dirty="0"/>
              <a:t>採石前造影画像</a:t>
            </a:r>
            <a:r>
              <a:rPr kumimoji="1" lang="en-US" altLang="ja-JP" sz="1200" dirty="0"/>
              <a:t> </a:t>
            </a:r>
            <a:r>
              <a:rPr kumimoji="1" lang="ja-JP" altLang="en-US" sz="1200" dirty="0"/>
              <a:t>＞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763D337C-40E7-46E2-9E6F-0C587B760E97}"/>
              </a:ext>
            </a:extLst>
          </p:cNvPr>
          <p:cNvSpPr txBox="1"/>
          <p:nvPr/>
        </p:nvSpPr>
        <p:spPr>
          <a:xfrm>
            <a:off x="4646113" y="4220948"/>
            <a:ext cx="2080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＜</a:t>
            </a:r>
            <a:r>
              <a:rPr lang="en-US" altLang="ja-JP" sz="1200" dirty="0"/>
              <a:t>2/24 </a:t>
            </a:r>
            <a:r>
              <a:rPr lang="ja-JP" altLang="en-US" sz="1200" dirty="0"/>
              <a:t>採石時内視鏡画像</a:t>
            </a:r>
            <a:r>
              <a:rPr kumimoji="1" lang="en-US" altLang="ja-JP" sz="1200" dirty="0"/>
              <a:t> </a:t>
            </a:r>
            <a:r>
              <a:rPr kumimoji="1" lang="ja-JP" altLang="en-US" sz="1200" dirty="0"/>
              <a:t>＞</a:t>
            </a:r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EBB0B38F-B8A0-4ADE-8DA9-D1AE65EAE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9752" y="3789039"/>
            <a:ext cx="2008136" cy="2404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矢印: 下 60">
            <a:extLst>
              <a:ext uri="{FF2B5EF4-FFF2-40B4-BE49-F238E27FC236}">
                <a16:creationId xmlns:a16="http://schemas.microsoft.com/office/drawing/2014/main" id="{DA16B9F4-E462-42DE-AA91-E8A6A37BFF28}"/>
              </a:ext>
            </a:extLst>
          </p:cNvPr>
          <p:cNvSpPr/>
          <p:nvPr/>
        </p:nvSpPr>
        <p:spPr>
          <a:xfrm>
            <a:off x="6066670" y="2515386"/>
            <a:ext cx="179042" cy="673573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BF5CA320-4BAC-4B2B-8288-7FDB93B1977D}"/>
              </a:ext>
            </a:extLst>
          </p:cNvPr>
          <p:cNvSpPr txBox="1"/>
          <p:nvPr/>
        </p:nvSpPr>
        <p:spPr>
          <a:xfrm>
            <a:off x="7204417" y="3512040"/>
            <a:ext cx="19867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＜</a:t>
            </a:r>
            <a:r>
              <a:rPr kumimoji="1" lang="en-US" altLang="ja-JP" sz="1200" dirty="0"/>
              <a:t>3/2 </a:t>
            </a:r>
            <a:r>
              <a:rPr lang="en-US" altLang="ja-JP" sz="1200" dirty="0"/>
              <a:t> </a:t>
            </a:r>
            <a:r>
              <a:rPr lang="ja-JP" altLang="en-US" sz="1200" dirty="0"/>
              <a:t>採石後造影画像</a:t>
            </a:r>
            <a:r>
              <a:rPr kumimoji="1" lang="en-US" altLang="ja-JP" sz="1200" dirty="0"/>
              <a:t> </a:t>
            </a:r>
            <a:r>
              <a:rPr kumimoji="1" lang="ja-JP" altLang="en-US" sz="1200" dirty="0"/>
              <a:t>＞</a:t>
            </a:r>
          </a:p>
        </p:txBody>
      </p:sp>
      <p:sp>
        <p:nvSpPr>
          <p:cNvPr id="41" name="角丸四角形 27">
            <a:extLst>
              <a:ext uri="{FF2B5EF4-FFF2-40B4-BE49-F238E27FC236}">
                <a16:creationId xmlns:a16="http://schemas.microsoft.com/office/drawing/2014/main" id="{D33B07B0-D5BC-4C97-9732-3FA17B867564}"/>
              </a:ext>
            </a:extLst>
          </p:cNvPr>
          <p:cNvSpPr/>
          <p:nvPr/>
        </p:nvSpPr>
        <p:spPr bwMode="auto">
          <a:xfrm>
            <a:off x="6376865" y="996246"/>
            <a:ext cx="422717" cy="317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1.1</a:t>
            </a:r>
          </a:p>
        </p:txBody>
      </p:sp>
    </p:spTree>
    <p:extLst>
      <p:ext uri="{BB962C8B-B14F-4D97-AF65-F5344CB8AC3E}">
        <p14:creationId xmlns:p14="http://schemas.microsoft.com/office/powerpoint/2010/main" val="4124606039"/>
      </p:ext>
    </p:extLst>
  </p:cSld>
  <p:clrMapOvr>
    <a:masterClrMapping/>
  </p:clrMapOvr>
</p:sld>
</file>

<file path=ppt/theme/theme1.xml><?xml version="1.0" encoding="utf-8"?>
<a:theme xmlns:a="http://schemas.openxmlformats.org/drawingml/2006/main" name="テンプレート①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テンプレート①en</Template>
  <TotalTime>2436</TotalTime>
  <Words>653</Words>
  <Application>Microsoft Office PowerPoint</Application>
  <PresentationFormat>画面に合わせる (4:3)</PresentationFormat>
  <Paragraphs>108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メイリオ</vt:lpstr>
      <vt:lpstr>Arial</vt:lpstr>
      <vt:lpstr>Calibri</vt:lpstr>
      <vt:lpstr>テンプレート①en</vt:lpstr>
      <vt:lpstr>1_デザインの設定</vt:lpstr>
      <vt:lpstr>PowerPoint プレゼンテーション</vt:lpstr>
      <vt:lpstr>現病歴　既往歴　治療介入</vt:lpstr>
      <vt:lpstr>身体所見のまとめ</vt:lpstr>
      <vt:lpstr>臨床経過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駿介 岩片</dc:creator>
  <cp:lastModifiedBy>小山 究太郎</cp:lastModifiedBy>
  <cp:revision>72</cp:revision>
  <dcterms:created xsi:type="dcterms:W3CDTF">2021-02-28T12:15:30Z</dcterms:created>
  <dcterms:modified xsi:type="dcterms:W3CDTF">2021-06-15T07:21:15Z</dcterms:modified>
</cp:coreProperties>
</file>