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5" r:id="rId1"/>
    <p:sldMasterId id="2147483870" r:id="rId2"/>
    <p:sldMasterId id="2147483907" r:id="rId3"/>
    <p:sldMasterId id="2147483912" r:id="rId4"/>
  </p:sldMasterIdLst>
  <p:notesMasterIdLst>
    <p:notesMasterId r:id="rId9"/>
  </p:notesMasterIdLst>
  <p:handoutMasterIdLst>
    <p:handoutMasterId r:id="rId10"/>
  </p:handoutMasterIdLst>
  <p:sldIdLst>
    <p:sldId id="462" r:id="rId5"/>
    <p:sldId id="463" r:id="rId6"/>
    <p:sldId id="464" r:id="rId7"/>
    <p:sldId id="465" r:id="rId8"/>
  </p:sldIdLst>
  <p:sldSz cx="9144000" cy="6858000" type="screen4x3"/>
  <p:notesSz cx="6735763" cy="9866313"/>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FF000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1" autoAdjust="0"/>
    <p:restoredTop sz="94661" autoAdjust="0"/>
  </p:normalViewPr>
  <p:slideViewPr>
    <p:cSldViewPr>
      <p:cViewPr varScale="1">
        <p:scale>
          <a:sx n="99" d="100"/>
          <a:sy n="99" d="100"/>
        </p:scale>
        <p:origin x="186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notesMaster" Target="notesMasters/notes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山口一馬" userId="73b03e0f-0fdf-4705-936f-c843763e71ec" providerId="ADAL" clId="{45772E8C-971D-FD48-958F-0A91E87B1A22}"/>
    <pc:docChg chg="undo custSel addSld modSld">
      <pc:chgData name="山口一馬" userId="73b03e0f-0fdf-4705-936f-c843763e71ec" providerId="ADAL" clId="{45772E8C-971D-FD48-958F-0A91E87B1A22}" dt="2021-05-27T05:15:34.311" v="478" actId="1076"/>
      <pc:docMkLst>
        <pc:docMk/>
      </pc:docMkLst>
      <pc:sldChg chg="modSp">
        <pc:chgData name="山口一馬" userId="73b03e0f-0fdf-4705-936f-c843763e71ec" providerId="ADAL" clId="{45772E8C-971D-FD48-958F-0A91E87B1A22}" dt="2021-05-26T05:51:55.056" v="41" actId="20577"/>
        <pc:sldMkLst>
          <pc:docMk/>
          <pc:sldMk cId="0" sldId="463"/>
        </pc:sldMkLst>
        <pc:spChg chg="mod">
          <ac:chgData name="山口一馬" userId="73b03e0f-0fdf-4705-936f-c843763e71ec" providerId="ADAL" clId="{45772E8C-971D-FD48-958F-0A91E87B1A22}" dt="2021-05-26T05:51:55.056" v="41" actId="20577"/>
          <ac:spMkLst>
            <pc:docMk/>
            <pc:sldMk cId="0" sldId="463"/>
            <ac:spMk id="66" creationId="{00000000-0000-0000-0000-000000000000}"/>
          </ac:spMkLst>
        </pc:spChg>
        <pc:graphicFrameChg chg="mod">
          <ac:chgData name="山口一馬" userId="73b03e0f-0fdf-4705-936f-c843763e71ec" providerId="ADAL" clId="{45772E8C-971D-FD48-958F-0A91E87B1A22}" dt="2021-05-26T05:47:04.147" v="13" actId="1076"/>
          <ac:graphicFrameMkLst>
            <pc:docMk/>
            <pc:sldMk cId="0" sldId="463"/>
            <ac:graphicFrameMk id="61" creationId="{00000000-0000-0000-0000-000000000000}"/>
          </ac:graphicFrameMkLst>
        </pc:graphicFrameChg>
      </pc:sldChg>
      <pc:sldChg chg="modSp">
        <pc:chgData name="山口一馬" userId="73b03e0f-0fdf-4705-936f-c843763e71ec" providerId="ADAL" clId="{45772E8C-971D-FD48-958F-0A91E87B1A22}" dt="2021-05-26T06:02:43.107" v="42" actId="1076"/>
        <pc:sldMkLst>
          <pc:docMk/>
          <pc:sldMk cId="0" sldId="464"/>
        </pc:sldMkLst>
        <pc:spChg chg="mod">
          <ac:chgData name="山口一馬" userId="73b03e0f-0fdf-4705-936f-c843763e71ec" providerId="ADAL" clId="{45772E8C-971D-FD48-958F-0A91E87B1A22}" dt="2021-05-26T06:02:43.107" v="42" actId="1076"/>
          <ac:spMkLst>
            <pc:docMk/>
            <pc:sldMk cId="0" sldId="464"/>
            <ac:spMk id="20491" creationId="{00000000-0000-0000-0000-000000000000}"/>
          </ac:spMkLst>
        </pc:spChg>
      </pc:sldChg>
      <pc:sldChg chg="modSp">
        <pc:chgData name="山口一馬" userId="73b03e0f-0fdf-4705-936f-c843763e71ec" providerId="ADAL" clId="{45772E8C-971D-FD48-958F-0A91E87B1A22}" dt="2021-05-27T05:15:34.311" v="478" actId="1076"/>
        <pc:sldMkLst>
          <pc:docMk/>
          <pc:sldMk cId="0" sldId="465"/>
        </pc:sldMkLst>
        <pc:spChg chg="mod">
          <ac:chgData name="山口一馬" userId="73b03e0f-0fdf-4705-936f-c843763e71ec" providerId="ADAL" clId="{45772E8C-971D-FD48-958F-0A91E87B1A22}" dt="2021-05-27T05:15:34.311" v="478" actId="1076"/>
          <ac:spMkLst>
            <pc:docMk/>
            <pc:sldMk cId="0" sldId="465"/>
            <ac:spMk id="28" creationId="{00000000-0000-0000-0000-000000000000}"/>
          </ac:spMkLst>
        </pc:spChg>
      </pc:sldChg>
      <pc:sldChg chg="modSp add">
        <pc:chgData name="山口一馬" userId="73b03e0f-0fdf-4705-936f-c843763e71ec" providerId="ADAL" clId="{45772E8C-971D-FD48-958F-0A91E87B1A22}" dt="2021-05-26T06:18:28.652" v="477" actId="20577"/>
        <pc:sldMkLst>
          <pc:docMk/>
          <pc:sldMk cId="3096195797" sldId="466"/>
        </pc:sldMkLst>
        <pc:spChg chg="mod">
          <ac:chgData name="山口一馬" userId="73b03e0f-0fdf-4705-936f-c843763e71ec" providerId="ADAL" clId="{45772E8C-971D-FD48-958F-0A91E87B1A22}" dt="2021-05-26T06:18:28.652" v="477" actId="20577"/>
          <ac:spMkLst>
            <pc:docMk/>
            <pc:sldMk cId="3096195797" sldId="466"/>
            <ac:spMk id="17" creationId="{00000000-0000-0000-0000-000000000000}"/>
          </ac:spMkLst>
        </pc:spChg>
        <pc:spChg chg="mod">
          <ac:chgData name="山口一馬" userId="73b03e0f-0fdf-4705-936f-c843763e71ec" providerId="ADAL" clId="{45772E8C-971D-FD48-958F-0A91E87B1A22}" dt="2021-05-26T06:14:00.413" v="458" actId="20577"/>
          <ac:spMkLst>
            <pc:docMk/>
            <pc:sldMk cId="3096195797" sldId="466"/>
            <ac:spMk id="28" creationId="{00000000-0000-0000-0000-00000000000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D:\G\&#12362;&#12509;&#12522;\&#12463;&#12522;&#12463;&#12521;\&#28040;&#20869;\&#12464;&#12521;&#12501;.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ja-JP" altLang="en-US" sz="1200" b="1" baseline="0" dirty="0">
                <a:latin typeface="游ゴシック" panose="020B0400000000000000" pitchFamily="50" charset="-128"/>
                <a:ea typeface="游ゴシック" panose="020B0400000000000000" pitchFamily="50" charset="-128"/>
              </a:rPr>
              <a:t>腫瘍マーカーの推移</a:t>
            </a:r>
          </a:p>
        </c:rich>
      </c:tx>
      <c:layout>
        <c:manualLayout>
          <c:xMode val="edge"/>
          <c:yMode val="edge"/>
          <c:x val="0.25949298504944918"/>
          <c:y val="8.0339265312445535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0335870516185477"/>
          <c:y val="0.2288425925925926"/>
          <c:w val="0.82429440069991256"/>
          <c:h val="0.46853492271799357"/>
        </c:manualLayout>
      </c:layout>
      <c:lineChart>
        <c:grouping val="standard"/>
        <c:varyColors val="0"/>
        <c:ser>
          <c:idx val="0"/>
          <c:order val="0"/>
          <c:tx>
            <c:strRef>
              <c:f>Sheet1!$A$2</c:f>
              <c:strCache>
                <c:ptCount val="1"/>
                <c:pt idx="0">
                  <c:v>AFP</c:v>
                </c:pt>
              </c:strCache>
            </c:strRef>
          </c:tx>
          <c:spPr>
            <a:ln w="28575" cap="rnd">
              <a:solidFill>
                <a:schemeClr val="accent1"/>
              </a:solidFill>
              <a:round/>
            </a:ln>
            <a:effectLst/>
          </c:spPr>
          <c:marker>
            <c:symbol val="none"/>
          </c:marker>
          <c:cat>
            <c:numRef>
              <c:f>Sheet1!$B$1:$I$1</c:f>
              <c:numCache>
                <c:formatCode>m"月"d"日"</c:formatCode>
                <c:ptCount val="8"/>
                <c:pt idx="0">
                  <c:v>44085</c:v>
                </c:pt>
                <c:pt idx="1">
                  <c:v>44144</c:v>
                </c:pt>
                <c:pt idx="2">
                  <c:v>44222</c:v>
                </c:pt>
                <c:pt idx="3">
                  <c:v>44246</c:v>
                </c:pt>
                <c:pt idx="4">
                  <c:v>44277</c:v>
                </c:pt>
                <c:pt idx="5">
                  <c:v>44291</c:v>
                </c:pt>
                <c:pt idx="6">
                  <c:v>44312</c:v>
                </c:pt>
                <c:pt idx="7">
                  <c:v>44333</c:v>
                </c:pt>
              </c:numCache>
            </c:numRef>
          </c:cat>
          <c:val>
            <c:numRef>
              <c:f>Sheet1!$B$2:$I$2</c:f>
              <c:numCache>
                <c:formatCode>General</c:formatCode>
                <c:ptCount val="8"/>
                <c:pt idx="0">
                  <c:v>2306</c:v>
                </c:pt>
                <c:pt idx="1">
                  <c:v>6803</c:v>
                </c:pt>
                <c:pt idx="2">
                  <c:v>65024</c:v>
                </c:pt>
                <c:pt idx="3">
                  <c:v>135200</c:v>
                </c:pt>
                <c:pt idx="4">
                  <c:v>82800</c:v>
                </c:pt>
                <c:pt idx="5">
                  <c:v>82111</c:v>
                </c:pt>
                <c:pt idx="6">
                  <c:v>177184</c:v>
                </c:pt>
                <c:pt idx="7">
                  <c:v>285586</c:v>
                </c:pt>
              </c:numCache>
            </c:numRef>
          </c:val>
          <c:smooth val="0"/>
          <c:extLst>
            <c:ext xmlns:c16="http://schemas.microsoft.com/office/drawing/2014/chart" uri="{C3380CC4-5D6E-409C-BE32-E72D297353CC}">
              <c16:uniqueId val="{00000000-52A3-414C-B8B3-D21A91F43CB3}"/>
            </c:ext>
          </c:extLst>
        </c:ser>
        <c:dLbls>
          <c:showLegendKey val="0"/>
          <c:showVal val="0"/>
          <c:showCatName val="0"/>
          <c:showSerName val="0"/>
          <c:showPercent val="0"/>
          <c:showBubbleSize val="0"/>
        </c:dLbls>
        <c:marker val="1"/>
        <c:smooth val="0"/>
        <c:axId val="1648173632"/>
        <c:axId val="1648176128"/>
      </c:lineChart>
      <c:lineChart>
        <c:grouping val="standard"/>
        <c:varyColors val="0"/>
        <c:ser>
          <c:idx val="1"/>
          <c:order val="1"/>
          <c:tx>
            <c:strRef>
              <c:f>Sheet1!$A$3</c:f>
              <c:strCache>
                <c:ptCount val="1"/>
                <c:pt idx="0">
                  <c:v>PIVKA2</c:v>
                </c:pt>
              </c:strCache>
            </c:strRef>
          </c:tx>
          <c:spPr>
            <a:ln w="28575" cap="rnd">
              <a:solidFill>
                <a:schemeClr val="accent2"/>
              </a:solidFill>
              <a:round/>
            </a:ln>
            <a:effectLst/>
          </c:spPr>
          <c:marker>
            <c:symbol val="none"/>
          </c:marker>
          <c:cat>
            <c:numRef>
              <c:f>Sheet1!$B$1:$I$1</c:f>
              <c:numCache>
                <c:formatCode>m"月"d"日"</c:formatCode>
                <c:ptCount val="8"/>
                <c:pt idx="0">
                  <c:v>44085</c:v>
                </c:pt>
                <c:pt idx="1">
                  <c:v>44144</c:v>
                </c:pt>
                <c:pt idx="2">
                  <c:v>44222</c:v>
                </c:pt>
                <c:pt idx="3">
                  <c:v>44246</c:v>
                </c:pt>
                <c:pt idx="4">
                  <c:v>44277</c:v>
                </c:pt>
                <c:pt idx="5">
                  <c:v>44291</c:v>
                </c:pt>
                <c:pt idx="6">
                  <c:v>44312</c:v>
                </c:pt>
                <c:pt idx="7">
                  <c:v>44333</c:v>
                </c:pt>
              </c:numCache>
            </c:numRef>
          </c:cat>
          <c:val>
            <c:numRef>
              <c:f>Sheet1!$B$3:$I$3</c:f>
              <c:numCache>
                <c:formatCode>General</c:formatCode>
                <c:ptCount val="8"/>
                <c:pt idx="0">
                  <c:v>1295.0999999999999</c:v>
                </c:pt>
                <c:pt idx="1">
                  <c:v>3976.4</c:v>
                </c:pt>
                <c:pt idx="2">
                  <c:v>5657.4</c:v>
                </c:pt>
                <c:pt idx="3">
                  <c:v>10190.6</c:v>
                </c:pt>
                <c:pt idx="4">
                  <c:v>651.9</c:v>
                </c:pt>
                <c:pt idx="5">
                  <c:v>435</c:v>
                </c:pt>
                <c:pt idx="6">
                  <c:v>2909.4</c:v>
                </c:pt>
                <c:pt idx="7">
                  <c:v>8147</c:v>
                </c:pt>
              </c:numCache>
            </c:numRef>
          </c:val>
          <c:smooth val="0"/>
          <c:extLst>
            <c:ext xmlns:c16="http://schemas.microsoft.com/office/drawing/2014/chart" uri="{C3380CC4-5D6E-409C-BE32-E72D297353CC}">
              <c16:uniqueId val="{00000001-52A3-414C-B8B3-D21A91F43CB3}"/>
            </c:ext>
          </c:extLst>
        </c:ser>
        <c:dLbls>
          <c:showLegendKey val="0"/>
          <c:showVal val="0"/>
          <c:showCatName val="0"/>
          <c:showSerName val="0"/>
          <c:showPercent val="0"/>
          <c:showBubbleSize val="0"/>
        </c:dLbls>
        <c:marker val="1"/>
        <c:smooth val="0"/>
        <c:axId val="1749587456"/>
        <c:axId val="1749591200"/>
      </c:lineChart>
      <c:catAx>
        <c:axId val="1648173632"/>
        <c:scaling>
          <c:orientation val="minMax"/>
        </c:scaling>
        <c:delete val="0"/>
        <c:axPos val="b"/>
        <c:numFmt formatCode="m&quot;月&quot;d&quot;日&quot;"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crossAx val="1648176128"/>
        <c:crosses val="autoZero"/>
        <c:auto val="0"/>
        <c:lblAlgn val="ctr"/>
        <c:lblOffset val="100"/>
        <c:noMultiLvlLbl val="0"/>
      </c:catAx>
      <c:valAx>
        <c:axId val="1648176128"/>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r>
                  <a:rPr lang="en-US" altLang="ja-JP" baseline="0">
                    <a:latin typeface="游ゴシック" panose="020B0400000000000000" pitchFamily="50" charset="-128"/>
                    <a:ea typeface="游ゴシック" panose="020B0400000000000000" pitchFamily="50" charset="-128"/>
                  </a:rPr>
                  <a:t>AFP</a:t>
                </a:r>
              </a:p>
            </c:rich>
          </c:tx>
          <c:layout>
            <c:manualLayout>
              <c:xMode val="edge"/>
              <c:yMode val="edge"/>
              <c:x val="3.6332557332846992E-3"/>
              <c:y val="0.33951317751399079"/>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crossAx val="1648173632"/>
        <c:crosses val="autoZero"/>
        <c:crossBetween val="between"/>
      </c:valAx>
      <c:valAx>
        <c:axId val="1749591200"/>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ja-JP" sz="1000" dirty="0">
                    <a:latin typeface="游ゴシック" panose="020B0400000000000000" pitchFamily="50" charset="-128"/>
                    <a:ea typeface="游ゴシック" panose="020B0400000000000000" pitchFamily="50" charset="-128"/>
                  </a:rPr>
                  <a:t>PIVKA2</a:t>
                </a:r>
              </a:p>
            </c:rich>
          </c:tx>
          <c:layout>
            <c:manualLayout>
              <c:xMode val="edge"/>
              <c:yMode val="edge"/>
              <c:x val="0.90769456334774479"/>
              <c:y val="0.35846544965655752"/>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日本語用のフォントを使用)"/>
                <a:ea typeface="游ゴシック" panose="020B0400000000000000" pitchFamily="50" charset="-128"/>
                <a:cs typeface="+mn-cs"/>
              </a:defRPr>
            </a:pPr>
            <a:endParaRPr lang="ja-JP"/>
          </a:p>
        </c:txPr>
        <c:crossAx val="1749587456"/>
        <c:crosses val="max"/>
        <c:crossBetween val="between"/>
      </c:valAx>
      <c:dateAx>
        <c:axId val="1749587456"/>
        <c:scaling>
          <c:orientation val="minMax"/>
        </c:scaling>
        <c:delete val="1"/>
        <c:axPos val="b"/>
        <c:numFmt formatCode="m&quot;月&quot;d&quot;日&quot;" sourceLinked="1"/>
        <c:majorTickMark val="out"/>
        <c:minorTickMark val="none"/>
        <c:tickLblPos val="nextTo"/>
        <c:crossAx val="1749591200"/>
        <c:crosses val="autoZero"/>
        <c:auto val="1"/>
        <c:lblOffset val="100"/>
        <c:baseTimeUnit val="days"/>
      </c:dateAx>
      <c:spPr>
        <a:noFill/>
        <a:ln>
          <a:noFill/>
        </a:ln>
        <a:effectLst/>
      </c:spPr>
    </c:plotArea>
    <c:legend>
      <c:legendPos val="b"/>
      <c:layout>
        <c:manualLayout>
          <c:xMode val="edge"/>
          <c:yMode val="edge"/>
          <c:x val="0.71609081220505699"/>
          <c:y val="8.6587346156293307E-2"/>
          <c:w val="0.21250101269166669"/>
          <c:h val="9.304270133550753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游ゴシック" panose="020B0400000000000000" pitchFamily="50" charset="-128"/>
              <a:ea typeface="游ゴシック" panose="020B0400000000000000" pitchFamily="50" charset="-128"/>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26" tIns="45713" rIns="91426" bIns="45713" rtlCol="0"/>
          <a:lstStyle>
            <a:lvl1pPr algn="l" eaLnBrk="1" hangingPunct="1">
              <a:defRPr sz="1200">
                <a:latin typeface="Arial" charset="0"/>
                <a:ea typeface="ＭＳ Ｐゴシック" charset="-128"/>
              </a:defRPr>
            </a:lvl1pPr>
          </a:lstStyle>
          <a:p>
            <a:pPr>
              <a:defRPr/>
            </a:pPr>
            <a:endParaRPr lang="ja-JP" altLang="en-US"/>
          </a:p>
        </p:txBody>
      </p:sp>
      <p:sp>
        <p:nvSpPr>
          <p:cNvPr id="3" name="日付プレースホルダ 2"/>
          <p:cNvSpPr>
            <a:spLocks noGrp="1"/>
          </p:cNvSpPr>
          <p:nvPr>
            <p:ph type="dt" sz="quarter" idx="1"/>
          </p:nvPr>
        </p:nvSpPr>
        <p:spPr>
          <a:xfrm>
            <a:off x="3814763" y="0"/>
            <a:ext cx="2919412" cy="493713"/>
          </a:xfrm>
          <a:prstGeom prst="rect">
            <a:avLst/>
          </a:prstGeom>
        </p:spPr>
        <p:txBody>
          <a:bodyPr vert="horz" lIns="91426" tIns="45713" rIns="91426" bIns="45713" rtlCol="0"/>
          <a:lstStyle>
            <a:lvl1pPr algn="r" eaLnBrk="1" hangingPunct="1">
              <a:defRPr sz="1200">
                <a:latin typeface="Arial" charset="0"/>
                <a:ea typeface="ＭＳ Ｐゴシック" charset="-128"/>
              </a:defRPr>
            </a:lvl1pPr>
          </a:lstStyle>
          <a:p>
            <a:pPr>
              <a:defRPr/>
            </a:pPr>
            <a:fld id="{B8A014B9-9A11-4B02-B839-087C0B61D018}" type="datetimeFigureOut">
              <a:rPr lang="ja-JP" altLang="en-US"/>
              <a:pPr>
                <a:defRPr/>
              </a:pPr>
              <a:t>2021/6/15</a:t>
            </a:fld>
            <a:endParaRPr lang="ja-JP" altLang="en-US"/>
          </a:p>
        </p:txBody>
      </p:sp>
      <p:sp>
        <p:nvSpPr>
          <p:cNvPr id="4" name="フッター プレースホルダ 3"/>
          <p:cNvSpPr>
            <a:spLocks noGrp="1"/>
          </p:cNvSpPr>
          <p:nvPr>
            <p:ph type="ftr" sz="quarter" idx="2"/>
          </p:nvPr>
        </p:nvSpPr>
        <p:spPr>
          <a:xfrm>
            <a:off x="0" y="9371013"/>
            <a:ext cx="2919413" cy="493712"/>
          </a:xfrm>
          <a:prstGeom prst="rect">
            <a:avLst/>
          </a:prstGeom>
        </p:spPr>
        <p:txBody>
          <a:bodyPr vert="horz" lIns="91426" tIns="45713" rIns="91426" bIns="45713" rtlCol="0" anchor="b"/>
          <a:lstStyle>
            <a:lvl1pPr algn="l" eaLnBrk="1" hangingPunct="1">
              <a:defRPr sz="1200">
                <a:latin typeface="Arial" charset="0"/>
                <a:ea typeface="ＭＳ Ｐゴシック" charset="-128"/>
              </a:defRPr>
            </a:lvl1pPr>
          </a:lstStyle>
          <a:p>
            <a:pPr>
              <a:defRPr/>
            </a:pPr>
            <a:endParaRPr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wrap="square" lIns="91426" tIns="45713" rIns="91426" bIns="45713" numCol="1" anchor="b" anchorCtr="0" compatLnSpc="1">
            <a:prstTxWarp prst="textNoShape">
              <a:avLst/>
            </a:prstTxWarp>
          </a:bodyPr>
          <a:lstStyle>
            <a:lvl1pPr algn="r" eaLnBrk="1" hangingPunct="1">
              <a:defRPr sz="1200" smtClean="0"/>
            </a:lvl1pPr>
          </a:lstStyle>
          <a:p>
            <a:pPr>
              <a:defRPr/>
            </a:pPr>
            <a:fld id="{C0062D33-DF84-4C4A-8924-8A3A7E31F0EE}" type="slidenum">
              <a:rPr lang="ja-JP" altLang="en-US"/>
              <a:pPr>
                <a:defRPr/>
              </a:pPr>
              <a:t>‹#›</a:t>
            </a:fld>
            <a:endParaRPr lang="ja-JP"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26" tIns="45713" rIns="91426" bIns="45713" numCol="1" anchor="t" anchorCtr="0" compatLnSpc="1">
            <a:prstTxWarp prst="textNoShape">
              <a:avLst/>
            </a:prstTxWarp>
          </a:bodyPr>
          <a:lstStyle>
            <a:lvl1pPr eaLnBrk="1" hangingPunct="1">
              <a:defRPr sz="1200">
                <a:latin typeface="Arial" charset="0"/>
                <a:ea typeface="ＭＳ Ｐゴシック" charset="-128"/>
              </a:defRPr>
            </a:lvl1pPr>
          </a:lstStyle>
          <a:p>
            <a:pPr>
              <a:defRPr/>
            </a:pPr>
            <a:endParaRPr lang="en-US" altLang="ja-JP"/>
          </a:p>
        </p:txBody>
      </p:sp>
      <p:sp>
        <p:nvSpPr>
          <p:cNvPr id="29699"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26" tIns="45713" rIns="91426" bIns="45713" numCol="1" anchor="t" anchorCtr="0" compatLnSpc="1">
            <a:prstTxWarp prst="textNoShape">
              <a:avLst/>
            </a:prstTxWarp>
          </a:bodyPr>
          <a:lstStyle>
            <a:lvl1pPr algn="r" eaLnBrk="1" hangingPunct="1">
              <a:defRPr sz="1200">
                <a:latin typeface="Arial" charset="0"/>
                <a:ea typeface="ＭＳ Ｐゴシック" charset="-128"/>
              </a:defRPr>
            </a:lvl1pPr>
          </a:lstStyle>
          <a:p>
            <a:pPr>
              <a:defRPr/>
            </a:pPr>
            <a:endParaRPr lang="en-US" altLang="ja-JP"/>
          </a:p>
        </p:txBody>
      </p:sp>
      <p:sp>
        <p:nvSpPr>
          <p:cNvPr id="15364" name="Rectangle 4"/>
          <p:cNvSpPr>
            <a:spLocks noGrp="1" noRot="1" noChangeAspect="1" noChangeArrowheads="1" noTextEdit="1"/>
          </p:cNvSpPr>
          <p:nvPr>
            <p:ph type="sldImg" idx="2"/>
          </p:nvPr>
        </p:nvSpPr>
        <p:spPr bwMode="auto">
          <a:xfrm>
            <a:off x="901700" y="739775"/>
            <a:ext cx="4932363"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701" name="Rectangle 5"/>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a:effectLst/>
        </p:spPr>
        <p:txBody>
          <a:bodyPr vert="horz" wrap="square" lIns="91426" tIns="45713" rIns="91426" bIns="4571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29702" name="Rectangle 6"/>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1426" tIns="45713" rIns="91426" bIns="45713" numCol="1" anchor="b" anchorCtr="0" compatLnSpc="1">
            <a:prstTxWarp prst="textNoShape">
              <a:avLst/>
            </a:prstTxWarp>
          </a:bodyPr>
          <a:lstStyle>
            <a:lvl1pPr eaLnBrk="1" hangingPunct="1">
              <a:defRPr sz="1200">
                <a:latin typeface="Arial" charset="0"/>
                <a:ea typeface="ＭＳ Ｐゴシック" charset="-128"/>
              </a:defRPr>
            </a:lvl1pPr>
          </a:lstStyle>
          <a:p>
            <a:pPr>
              <a:defRPr/>
            </a:pPr>
            <a:endParaRPr lang="en-US" altLang="ja-JP"/>
          </a:p>
        </p:txBody>
      </p:sp>
      <p:sp>
        <p:nvSpPr>
          <p:cNvPr id="29703" name="Rectangle 7"/>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1426" tIns="45713" rIns="91426" bIns="45713" numCol="1" anchor="b" anchorCtr="0" compatLnSpc="1">
            <a:prstTxWarp prst="textNoShape">
              <a:avLst/>
            </a:prstTxWarp>
          </a:bodyPr>
          <a:lstStyle>
            <a:lvl1pPr algn="r" eaLnBrk="1" hangingPunct="1">
              <a:defRPr sz="1200" smtClean="0"/>
            </a:lvl1pPr>
          </a:lstStyle>
          <a:p>
            <a:pPr>
              <a:defRPr/>
            </a:pPr>
            <a:fld id="{A2A90BF3-257A-46B2-92C7-809AEAAA5E26}"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 イメージ プレースホルダー 1"/>
          <p:cNvSpPr>
            <a:spLocks noGrp="1" noRot="1" noChangeAspect="1" noTextEdit="1"/>
          </p:cNvSpPr>
          <p:nvPr>
            <p:ph type="sldImg"/>
          </p:nvPr>
        </p:nvSpPr>
        <p:spPr>
          <a:ln/>
        </p:spPr>
      </p:sp>
      <p:sp>
        <p:nvSpPr>
          <p:cNvPr id="19459"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latin typeface="Arial" panose="020B0604020202020204" pitchFamily="34" charset="0"/>
                <a:ea typeface="ＭＳ Ｐ明朝" panose="02020600040205080304" pitchFamily="18" charset="-128"/>
              </a:rPr>
              <a:t>臨床実習時、実際の学生作らせている</a:t>
            </a:r>
            <a:r>
              <a:rPr lang="en-US" altLang="ja-JP">
                <a:latin typeface="Arial" panose="020B0604020202020204" pitchFamily="34" charset="0"/>
                <a:ea typeface="ＭＳ Ｐ明朝" panose="02020600040205080304" pitchFamily="18" charset="-128"/>
              </a:rPr>
              <a:t>3</a:t>
            </a:r>
            <a:r>
              <a:rPr lang="ja-JP" altLang="en-US">
                <a:latin typeface="Arial" panose="020B0604020202020204" pitchFamily="34" charset="0"/>
                <a:ea typeface="ＭＳ Ｐ明朝" panose="02020600040205080304" pitchFamily="18" charset="-128"/>
              </a:rPr>
              <a:t>枚の絵のうち最初の臨床経過</a:t>
            </a:r>
          </a:p>
        </p:txBody>
      </p:sp>
      <p:sp>
        <p:nvSpPr>
          <p:cNvPr id="19460"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36600" indent="-282575">
              <a:defRPr kumimoji="1">
                <a:solidFill>
                  <a:schemeClr val="tx1"/>
                </a:solidFill>
                <a:latin typeface="Arial" panose="020B0604020202020204" pitchFamily="34" charset="0"/>
                <a:ea typeface="ＭＳ Ｐゴシック" panose="020B0600070205080204" pitchFamily="50" charset="-128"/>
              </a:defRPr>
            </a:lvl2pPr>
            <a:lvl3pPr marL="1133475" indent="-225425">
              <a:defRPr kumimoji="1">
                <a:solidFill>
                  <a:schemeClr val="tx1"/>
                </a:solidFill>
                <a:latin typeface="Arial" panose="020B0604020202020204" pitchFamily="34" charset="0"/>
                <a:ea typeface="ＭＳ Ｐゴシック" panose="020B0600070205080204" pitchFamily="50" charset="-128"/>
              </a:defRPr>
            </a:lvl3pPr>
            <a:lvl4pPr marL="1587500" indent="-225425">
              <a:defRPr kumimoji="1">
                <a:solidFill>
                  <a:schemeClr val="tx1"/>
                </a:solidFill>
                <a:latin typeface="Arial" panose="020B0604020202020204" pitchFamily="34" charset="0"/>
                <a:ea typeface="ＭＳ Ｐゴシック" panose="020B0600070205080204" pitchFamily="50" charset="-128"/>
              </a:defRPr>
            </a:lvl4pPr>
            <a:lvl5pPr marL="2041525" indent="-225425">
              <a:defRPr kumimoji="1">
                <a:solidFill>
                  <a:schemeClr val="tx1"/>
                </a:solidFill>
                <a:latin typeface="Arial" panose="020B0604020202020204" pitchFamily="34" charset="0"/>
                <a:ea typeface="ＭＳ Ｐゴシック" panose="020B0600070205080204" pitchFamily="50" charset="-128"/>
              </a:defRPr>
            </a:lvl5pPr>
            <a:lvl6pPr marL="24987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559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131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703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0A7086A3-2F4B-48BA-AB7C-7845B16D1A5C}" type="slidenum">
              <a:rPr lang="ja-JP" altLang="en-US"/>
              <a:pPr/>
              <a:t>2</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スライド イメージ プレースホルダー 1"/>
          <p:cNvSpPr>
            <a:spLocks noGrp="1" noRot="1" noChangeAspect="1" noTextEdit="1"/>
          </p:cNvSpPr>
          <p:nvPr>
            <p:ph type="sldImg"/>
          </p:nvPr>
        </p:nvSpPr>
        <p:spPr>
          <a:ln/>
        </p:spPr>
      </p:sp>
      <p:sp>
        <p:nvSpPr>
          <p:cNvPr id="21507"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latin typeface="Arial" panose="020B0604020202020204" pitchFamily="34" charset="0"/>
                <a:ea typeface="ＭＳ Ｐ明朝" panose="02020600040205080304" pitchFamily="18" charset="-128"/>
              </a:rPr>
              <a:t>身体所見のまとめ、全身像で表現させ、また内服剤を使った上での現症を作成してもらっています。</a:t>
            </a:r>
            <a:endParaRPr lang="en-US" altLang="ja-JP">
              <a:latin typeface="Arial" panose="020B0604020202020204" pitchFamily="34" charset="0"/>
              <a:ea typeface="ＭＳ Ｐ明朝" panose="02020600040205080304" pitchFamily="18" charset="-128"/>
            </a:endParaRPr>
          </a:p>
          <a:p>
            <a:r>
              <a:rPr lang="ja-JP" altLang="en-US">
                <a:latin typeface="Arial" panose="020B0604020202020204" pitchFamily="34" charset="0"/>
                <a:ea typeface="ＭＳ Ｐ明朝" panose="02020600040205080304" pitchFamily="18" charset="-128"/>
              </a:rPr>
              <a:t>多くの投薬がされて、今があれば大事な情報なのでそうしています。</a:t>
            </a:r>
          </a:p>
        </p:txBody>
      </p:sp>
      <p:sp>
        <p:nvSpPr>
          <p:cNvPr id="21508"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36600" indent="-282575">
              <a:defRPr kumimoji="1">
                <a:solidFill>
                  <a:schemeClr val="tx1"/>
                </a:solidFill>
                <a:latin typeface="Arial" panose="020B0604020202020204" pitchFamily="34" charset="0"/>
                <a:ea typeface="ＭＳ Ｐゴシック" panose="020B0600070205080204" pitchFamily="50" charset="-128"/>
              </a:defRPr>
            </a:lvl2pPr>
            <a:lvl3pPr marL="1133475" indent="-225425">
              <a:defRPr kumimoji="1">
                <a:solidFill>
                  <a:schemeClr val="tx1"/>
                </a:solidFill>
                <a:latin typeface="Arial" panose="020B0604020202020204" pitchFamily="34" charset="0"/>
                <a:ea typeface="ＭＳ Ｐゴシック" panose="020B0600070205080204" pitchFamily="50" charset="-128"/>
              </a:defRPr>
            </a:lvl3pPr>
            <a:lvl4pPr marL="1587500" indent="-225425">
              <a:defRPr kumimoji="1">
                <a:solidFill>
                  <a:schemeClr val="tx1"/>
                </a:solidFill>
                <a:latin typeface="Arial" panose="020B0604020202020204" pitchFamily="34" charset="0"/>
                <a:ea typeface="ＭＳ Ｐゴシック" panose="020B0600070205080204" pitchFamily="50" charset="-128"/>
              </a:defRPr>
            </a:lvl4pPr>
            <a:lvl5pPr marL="2041525" indent="-225425">
              <a:defRPr kumimoji="1">
                <a:solidFill>
                  <a:schemeClr val="tx1"/>
                </a:solidFill>
                <a:latin typeface="Arial" panose="020B0604020202020204" pitchFamily="34" charset="0"/>
                <a:ea typeface="ＭＳ Ｐゴシック" panose="020B0600070205080204" pitchFamily="50" charset="-128"/>
              </a:defRPr>
            </a:lvl5pPr>
            <a:lvl6pPr marL="24987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559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131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703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1B56F5D7-9020-4FC3-B558-62FB9ADD9486}" type="slidenum">
              <a:rPr lang="ja-JP" altLang="en-US"/>
              <a:pPr/>
              <a:t>3</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スライド イメージ プレースホルダー 1"/>
          <p:cNvSpPr>
            <a:spLocks noGrp="1" noRot="1" noChangeAspect="1" noTextEdit="1"/>
          </p:cNvSpPr>
          <p:nvPr>
            <p:ph type="sldImg"/>
          </p:nvPr>
        </p:nvSpPr>
        <p:spPr>
          <a:ln/>
        </p:spPr>
      </p:sp>
      <p:sp>
        <p:nvSpPr>
          <p:cNvPr id="23555"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latin typeface="Arial" panose="020B0604020202020204" pitchFamily="34" charset="0"/>
                <a:ea typeface="ＭＳ Ｐ明朝" panose="02020600040205080304" pitchFamily="18" charset="-128"/>
              </a:rPr>
              <a:t>肝臓で入院した患者の肝臓の状態を、今までの治療歴を踏まえ</a:t>
            </a:r>
            <a:r>
              <a:rPr lang="en-US" altLang="ja-JP">
                <a:latin typeface="Arial" panose="020B0604020202020204" pitchFamily="34" charset="0"/>
                <a:ea typeface="ＭＳ Ｐ明朝" panose="02020600040205080304" pitchFamily="18" charset="-128"/>
              </a:rPr>
              <a:t>1</a:t>
            </a:r>
            <a:r>
              <a:rPr lang="ja-JP" altLang="en-US">
                <a:latin typeface="Arial" panose="020B0604020202020204" pitchFamily="34" charset="0"/>
                <a:ea typeface="ＭＳ Ｐ明朝" panose="02020600040205080304" pitchFamily="18" charset="-128"/>
              </a:rPr>
              <a:t>枚の図にまとめています。</a:t>
            </a:r>
            <a:endParaRPr lang="en-US" altLang="ja-JP">
              <a:latin typeface="Arial" panose="020B0604020202020204" pitchFamily="34" charset="0"/>
              <a:ea typeface="ＭＳ Ｐ明朝" panose="02020600040205080304" pitchFamily="18" charset="-128"/>
            </a:endParaRPr>
          </a:p>
          <a:p>
            <a:endParaRPr lang="en-US" altLang="ja-JP">
              <a:latin typeface="Arial" panose="020B0604020202020204" pitchFamily="34" charset="0"/>
              <a:ea typeface="ＭＳ Ｐ明朝" panose="02020600040205080304" pitchFamily="18" charset="-128"/>
            </a:endParaRPr>
          </a:p>
          <a:p>
            <a:r>
              <a:rPr lang="ja-JP" altLang="en-US">
                <a:latin typeface="Arial" panose="020B0604020202020204" pitchFamily="34" charset="0"/>
                <a:ea typeface="ＭＳ Ｐ明朝" panose="02020600040205080304" pitchFamily="18" charset="-128"/>
              </a:rPr>
              <a:t>このよう</a:t>
            </a:r>
            <a:r>
              <a:rPr lang="en-US" altLang="ja-JP">
                <a:latin typeface="Arial" panose="020B0604020202020204" pitchFamily="34" charset="0"/>
                <a:ea typeface="ＭＳ Ｐ明朝" panose="02020600040205080304" pitchFamily="18" charset="-128"/>
              </a:rPr>
              <a:t>3</a:t>
            </a:r>
            <a:r>
              <a:rPr lang="ja-JP" altLang="en-US">
                <a:latin typeface="Arial" panose="020B0604020202020204" pitchFamily="34" charset="0"/>
                <a:ea typeface="ＭＳ Ｐ明朝" panose="02020600040205080304" pitchFamily="18" charset="-128"/>
              </a:rPr>
              <a:t>枚の図をつくることで、患者の全体像がわかり経過がわかります。この図</a:t>
            </a:r>
            <a:r>
              <a:rPr lang="en-US" altLang="ja-JP">
                <a:latin typeface="Arial" panose="020B0604020202020204" pitchFamily="34" charset="0"/>
                <a:ea typeface="ＭＳ Ｐ明朝" panose="02020600040205080304" pitchFamily="18" charset="-128"/>
              </a:rPr>
              <a:t>3</a:t>
            </a:r>
            <a:r>
              <a:rPr lang="ja-JP" altLang="en-US">
                <a:latin typeface="Arial" panose="020B0604020202020204" pitchFamily="34" charset="0"/>
                <a:ea typeface="ＭＳ Ｐ明朝" panose="02020600040205080304" pitchFamily="18" charset="-128"/>
              </a:rPr>
              <a:t>枚を使い、</a:t>
            </a:r>
            <a:endParaRPr lang="en-US" altLang="ja-JP">
              <a:latin typeface="Arial" panose="020B0604020202020204" pitchFamily="34" charset="0"/>
              <a:ea typeface="ＭＳ Ｐ明朝" panose="02020600040205080304" pitchFamily="18" charset="-128"/>
            </a:endParaRPr>
          </a:p>
          <a:p>
            <a:r>
              <a:rPr lang="ja-JP" altLang="en-US">
                <a:latin typeface="Arial" panose="020B0604020202020204" pitchFamily="34" charset="0"/>
                <a:ea typeface="ＭＳ Ｐ明朝" panose="02020600040205080304" pitchFamily="18" charset="-128"/>
              </a:rPr>
              <a:t>臨床判断の可否、今の状況、今後の問題点などを討議しています。</a:t>
            </a:r>
          </a:p>
        </p:txBody>
      </p:sp>
      <p:sp>
        <p:nvSpPr>
          <p:cNvPr id="23556"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a:solidFill>
                  <a:schemeClr val="tx1"/>
                </a:solidFill>
                <a:latin typeface="Arial" panose="020B0604020202020204" pitchFamily="34" charset="0"/>
                <a:ea typeface="ＭＳ Ｐゴシック" panose="020B0600070205080204" pitchFamily="50" charset="-128"/>
              </a:defRPr>
            </a:lvl1pPr>
            <a:lvl2pPr marL="736600" indent="-282575">
              <a:defRPr kumimoji="1">
                <a:solidFill>
                  <a:schemeClr val="tx1"/>
                </a:solidFill>
                <a:latin typeface="Arial" panose="020B0604020202020204" pitchFamily="34" charset="0"/>
                <a:ea typeface="ＭＳ Ｐゴシック" panose="020B0600070205080204" pitchFamily="50" charset="-128"/>
              </a:defRPr>
            </a:lvl2pPr>
            <a:lvl3pPr marL="1133475" indent="-225425">
              <a:defRPr kumimoji="1">
                <a:solidFill>
                  <a:schemeClr val="tx1"/>
                </a:solidFill>
                <a:latin typeface="Arial" panose="020B0604020202020204" pitchFamily="34" charset="0"/>
                <a:ea typeface="ＭＳ Ｐゴシック" panose="020B0600070205080204" pitchFamily="50" charset="-128"/>
              </a:defRPr>
            </a:lvl3pPr>
            <a:lvl4pPr marL="1587500" indent="-225425">
              <a:defRPr kumimoji="1">
                <a:solidFill>
                  <a:schemeClr val="tx1"/>
                </a:solidFill>
                <a:latin typeface="Arial" panose="020B0604020202020204" pitchFamily="34" charset="0"/>
                <a:ea typeface="ＭＳ Ｐゴシック" panose="020B0600070205080204" pitchFamily="50" charset="-128"/>
              </a:defRPr>
            </a:lvl4pPr>
            <a:lvl5pPr marL="2041525" indent="-225425">
              <a:defRPr kumimoji="1">
                <a:solidFill>
                  <a:schemeClr val="tx1"/>
                </a:solidFill>
                <a:latin typeface="Arial" panose="020B0604020202020204" pitchFamily="34" charset="0"/>
                <a:ea typeface="ＭＳ Ｐゴシック" panose="020B0600070205080204" pitchFamily="50" charset="-128"/>
              </a:defRPr>
            </a:lvl5pPr>
            <a:lvl6pPr marL="24987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559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131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70325" indent="-225425"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fld id="{28025D13-5264-4285-9F56-5A5A21C6274E}" type="slidenum">
              <a:rPr lang="ja-JP" altLang="en-US"/>
              <a:pPr/>
              <a:t>4</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1_タイトル スライド">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a:xfrm>
            <a:off x="457200" y="6356350"/>
            <a:ext cx="2133600" cy="365125"/>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3" name="スライド番号プレースホルダー 5"/>
          <p:cNvSpPr>
            <a:spLocks noGrp="1"/>
          </p:cNvSpPr>
          <p:nvPr>
            <p:ph type="sldNum" sz="quarter" idx="11"/>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3B7B5F59-E688-4AB4-9B13-42D09BFC3B54}" type="slidenum">
              <a:rPr lang="en-US" altLang="ja-JP"/>
              <a:pPr>
                <a:defRPr/>
              </a:pPr>
              <a:t>‹#›</a:t>
            </a:fld>
            <a:endParaRPr lang="en-US" altLang="ja-JP"/>
          </a:p>
        </p:txBody>
      </p:sp>
    </p:spTree>
    <p:extLst>
      <p:ext uri="{BB962C8B-B14F-4D97-AF65-F5344CB8AC3E}">
        <p14:creationId xmlns:p14="http://schemas.microsoft.com/office/powerpoint/2010/main" val="1456494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タイトル スライド">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a:xfrm>
            <a:off x="457200" y="6356350"/>
            <a:ext cx="2133600" cy="365125"/>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fld id="{B0BFC297-B2FC-400D-A172-A687A0E206D7}" type="datetime1">
              <a:rPr lang="ja-JP" altLang="en-US"/>
              <a:pPr>
                <a:defRPr/>
              </a:pPr>
              <a:t>2021/6/15</a:t>
            </a:fld>
            <a:endParaRPr lang="ja-JP" altLang="en-US"/>
          </a:p>
        </p:txBody>
      </p:sp>
      <p:sp>
        <p:nvSpPr>
          <p:cNvPr id="3" name="スライド番号プレースホルダー 5"/>
          <p:cNvSpPr>
            <a:spLocks noGrp="1"/>
          </p:cNvSpPr>
          <p:nvPr>
            <p:ph type="sldNum" sz="quarter" idx="11"/>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5868C6BC-3447-446A-AB09-D6B589C36AD0}" type="slidenum">
              <a:rPr lang="ja-JP" altLang="en-US"/>
              <a:pPr>
                <a:defRPr/>
              </a:pPr>
              <a:t>‹#›</a:t>
            </a:fld>
            <a:endParaRPr lang="ja-JP" altLang="en-US"/>
          </a:p>
        </p:txBody>
      </p:sp>
    </p:spTree>
    <p:extLst>
      <p:ext uri="{BB962C8B-B14F-4D97-AF65-F5344CB8AC3E}">
        <p14:creationId xmlns:p14="http://schemas.microsoft.com/office/powerpoint/2010/main" val="753126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4213" y="692150"/>
            <a:ext cx="7991475" cy="792163"/>
          </a:xfrm>
          <a:prstGeom prst="rect">
            <a:avLst/>
          </a:prstGeom>
        </p:spPr>
        <p:txBody>
          <a:bodyPr/>
          <a:lstStyle/>
          <a:p>
            <a:r>
              <a:rPr lang="ja-JP" altLang="en-US"/>
              <a:t>マスタ タイトルの書式設定</a:t>
            </a:r>
          </a:p>
        </p:txBody>
      </p:sp>
      <p:sp>
        <p:nvSpPr>
          <p:cNvPr id="3" name="コンテンツ プレースホルダ 2"/>
          <p:cNvSpPr>
            <a:spLocks noGrp="1"/>
          </p:cNvSpPr>
          <p:nvPr>
            <p:ph idx="1"/>
          </p:nvPr>
        </p:nvSpPr>
        <p:spPr>
          <a:xfrm>
            <a:off x="900113" y="1557338"/>
            <a:ext cx="7775575" cy="4421187"/>
          </a:xfrm>
          <a:prstGeom prst="rect">
            <a:avLst/>
          </a:prstGeo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5"/>
          <p:cNvSpPr>
            <a:spLocks noGrp="1" noChangeArrowheads="1"/>
          </p:cNvSpPr>
          <p:nvPr>
            <p:ph type="dt" sz="half" idx="10"/>
          </p:nvPr>
        </p:nvSpPr>
        <p:spPr>
          <a:xfrm>
            <a:off x="457200" y="6245225"/>
            <a:ext cx="2133600" cy="476250"/>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5" name="Rectangle 6"/>
          <p:cNvSpPr>
            <a:spLocks noGrp="1" noChangeArrowheads="1"/>
          </p:cNvSpPr>
          <p:nvPr>
            <p:ph type="ftr" sz="quarter" idx="11"/>
          </p:nvPr>
        </p:nvSpPr>
        <p:spPr>
          <a:xfrm>
            <a:off x="3124200" y="6245225"/>
            <a:ext cx="2895600" cy="476250"/>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6" name="Rectangle 7"/>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22A31BF5-815D-4031-90D6-424CAA0B8EB5}" type="slidenum">
              <a:rPr lang="en-US" altLang="ja-JP"/>
              <a:pPr>
                <a:defRPr/>
              </a:pPr>
              <a:t>‹#›</a:t>
            </a:fld>
            <a:endParaRPr lang="en-US" altLang="ja-JP"/>
          </a:p>
        </p:txBody>
      </p:sp>
    </p:spTree>
    <p:extLst>
      <p:ext uri="{BB962C8B-B14F-4D97-AF65-F5344CB8AC3E}">
        <p14:creationId xmlns:p14="http://schemas.microsoft.com/office/powerpoint/2010/main" val="1920539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cSld name="タイトル スライド">
    <p:spTree>
      <p:nvGrpSpPr>
        <p:cNvPr id="1" name=""/>
        <p:cNvGrpSpPr/>
        <p:nvPr/>
      </p:nvGrpSpPr>
      <p:grpSpPr>
        <a:xfrm>
          <a:off x="0" y="0"/>
          <a:ext cx="0" cy="0"/>
          <a:chOff x="0" y="0"/>
          <a:chExt cx="0" cy="0"/>
        </a:xfrm>
      </p:grpSpPr>
      <p:sp>
        <p:nvSpPr>
          <p:cNvPr id="4099" name="Rectangle 3"/>
          <p:cNvSpPr>
            <a:spLocks noGrp="1" noChangeArrowheads="1"/>
          </p:cNvSpPr>
          <p:nvPr>
            <p:ph type="subTitle" idx="1"/>
          </p:nvPr>
        </p:nvSpPr>
        <p:spPr>
          <a:xfrm>
            <a:off x="1547813" y="3357563"/>
            <a:ext cx="6400800" cy="1752600"/>
          </a:xfrm>
          <a:prstGeom prst="rect">
            <a:avLst/>
          </a:prstGeom>
        </p:spPr>
        <p:txBody>
          <a:bodyPr/>
          <a:lstStyle>
            <a:lvl1pPr marL="0" indent="0" algn="ctr">
              <a:buFont typeface="Wingdings" pitchFamily="32" charset="2"/>
              <a:buNone/>
              <a:defRPr/>
            </a:lvl1pPr>
          </a:lstStyle>
          <a:p>
            <a:r>
              <a:rPr lang="ja-JP" altLang="en-US"/>
              <a:t>マスタ サブタイトルの書式設定</a:t>
            </a:r>
          </a:p>
        </p:txBody>
      </p:sp>
      <p:sp>
        <p:nvSpPr>
          <p:cNvPr id="4100" name="Rectangle 4"/>
          <p:cNvSpPr>
            <a:spLocks noGrp="1" noChangeArrowheads="1"/>
          </p:cNvSpPr>
          <p:nvPr>
            <p:ph type="ctrTitle"/>
          </p:nvPr>
        </p:nvSpPr>
        <p:spPr>
          <a:xfrm>
            <a:off x="1547813" y="1557338"/>
            <a:ext cx="7200900" cy="1470025"/>
          </a:xfrm>
          <a:prstGeom prst="rect">
            <a:avLst/>
          </a:prstGeom>
        </p:spPr>
        <p:txBody>
          <a:bodyPr/>
          <a:lstStyle>
            <a:lvl1pPr>
              <a:defRPr/>
            </a:lvl1pPr>
          </a:lstStyle>
          <a:p>
            <a:r>
              <a:rPr lang="ja-JP" altLang="en-US"/>
              <a:t>マスタ タイトルの書式設定</a:t>
            </a:r>
          </a:p>
        </p:txBody>
      </p:sp>
      <p:sp>
        <p:nvSpPr>
          <p:cNvPr id="4" name="Rectangle 5"/>
          <p:cNvSpPr>
            <a:spLocks noGrp="1" noChangeArrowheads="1"/>
          </p:cNvSpPr>
          <p:nvPr>
            <p:ph type="dt" sz="half" idx="10"/>
          </p:nvPr>
        </p:nvSpPr>
        <p:spPr>
          <a:xfrm>
            <a:off x="457200" y="6245225"/>
            <a:ext cx="2133600" cy="476250"/>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5" name="Rectangle 6"/>
          <p:cNvSpPr>
            <a:spLocks noGrp="1" noChangeArrowheads="1"/>
          </p:cNvSpPr>
          <p:nvPr>
            <p:ph type="ftr" sz="quarter" idx="11"/>
          </p:nvPr>
        </p:nvSpPr>
        <p:spPr>
          <a:xfrm>
            <a:off x="3124200" y="6245225"/>
            <a:ext cx="2895600" cy="476250"/>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6" name="Rectangle 7"/>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1579C0D2-DAC4-4AE3-A014-6A1E5009F552}" type="slidenum">
              <a:rPr lang="en-US" altLang="ja-JP"/>
              <a:pPr>
                <a:defRPr/>
              </a:pPr>
              <a:t>‹#›</a:t>
            </a:fld>
            <a:endParaRPr lang="en-US" altLang="ja-JP"/>
          </a:p>
        </p:txBody>
      </p:sp>
    </p:spTree>
    <p:extLst>
      <p:ext uri="{BB962C8B-B14F-4D97-AF65-F5344CB8AC3E}">
        <p14:creationId xmlns:p14="http://schemas.microsoft.com/office/powerpoint/2010/main" val="893908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xfrm>
            <a:off x="457200" y="6245225"/>
            <a:ext cx="2133600" cy="476250"/>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3" name="Rectangle 6"/>
          <p:cNvSpPr>
            <a:spLocks noGrp="1" noChangeArrowheads="1"/>
          </p:cNvSpPr>
          <p:nvPr>
            <p:ph type="ftr" sz="quarter" idx="11"/>
          </p:nvPr>
        </p:nvSpPr>
        <p:spPr>
          <a:xfrm>
            <a:off x="3124200" y="6245225"/>
            <a:ext cx="2895600" cy="476250"/>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4" name="Rectangle 7"/>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388CFB13-FEED-4AC5-A803-C5F1C1E527F9}" type="slidenum">
              <a:rPr lang="en-US" altLang="ja-JP"/>
              <a:pPr>
                <a:defRPr/>
              </a:pPr>
              <a:t>‹#›</a:t>
            </a:fld>
            <a:endParaRPr lang="en-US" altLang="ja-JP"/>
          </a:p>
        </p:txBody>
      </p:sp>
    </p:spTree>
    <p:extLst>
      <p:ext uri="{BB962C8B-B14F-4D97-AF65-F5344CB8AC3E}">
        <p14:creationId xmlns:p14="http://schemas.microsoft.com/office/powerpoint/2010/main" val="3943681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p>
        </p:txBody>
      </p:sp>
      <p:sp>
        <p:nvSpPr>
          <p:cNvPr id="3" name="日付プレースホルダー 2"/>
          <p:cNvSpPr>
            <a:spLocks noGrp="1"/>
          </p:cNvSpPr>
          <p:nvPr>
            <p:ph type="dt" sz="half" idx="10"/>
          </p:nvPr>
        </p:nvSpPr>
        <p:spPr>
          <a:xfrm>
            <a:off x="628650" y="6356350"/>
            <a:ext cx="2057400" cy="365125"/>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fld id="{063B1A87-E1EE-4D52-8D26-A39F730D9716}" type="datetimeFigureOut">
              <a:rPr lang="ja-JP" altLang="en-US"/>
              <a:pPr>
                <a:defRPr/>
              </a:pPr>
              <a:t>2021/6/15</a:t>
            </a:fld>
            <a:endParaRPr lang="ja-JP" altLang="en-US"/>
          </a:p>
        </p:txBody>
      </p:sp>
      <p:sp>
        <p:nvSpPr>
          <p:cNvPr id="4" name="フッター プレースホルダー 3"/>
          <p:cNvSpPr>
            <a:spLocks noGrp="1"/>
          </p:cNvSpPr>
          <p:nvPr>
            <p:ph type="ftr" sz="quarter" idx="11"/>
          </p:nvPr>
        </p:nvSpPr>
        <p:spPr>
          <a:xfrm>
            <a:off x="3028950" y="6356350"/>
            <a:ext cx="3086100" cy="365125"/>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ja-JP" altLang="en-US"/>
          </a:p>
        </p:txBody>
      </p:sp>
      <p:sp>
        <p:nvSpPr>
          <p:cNvPr id="5" name="スライド番号プレースホルダー 4"/>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E357F098-66F5-4749-8EB4-6742EC426E5B}" type="slidenum">
              <a:rPr lang="ja-JP" altLang="en-US"/>
              <a:pPr>
                <a:defRPr/>
              </a:pPr>
              <a:t>‹#›</a:t>
            </a:fld>
            <a:endParaRPr lang="ja-JP" altLang="en-US"/>
          </a:p>
        </p:txBody>
      </p:sp>
    </p:spTree>
    <p:extLst>
      <p:ext uri="{BB962C8B-B14F-4D97-AF65-F5344CB8AC3E}">
        <p14:creationId xmlns:p14="http://schemas.microsoft.com/office/powerpoint/2010/main" val="30070368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187624" y="44624"/>
            <a:ext cx="7509520" cy="809253"/>
          </a:xfrm>
          <a:prstGeom prst="rect">
            <a:avLst/>
          </a:prstGeom>
        </p:spPr>
        <p:txBody>
          <a:bodyPr/>
          <a:lstStyle>
            <a:lvl1pPr algn="l">
              <a:defRPr/>
            </a:lvl1pPr>
          </a:lstStyle>
          <a:p>
            <a:r>
              <a:rPr lang="ja-JP" altLang="en-US"/>
              <a:t>マスター タイトルの書式設定</a:t>
            </a:r>
          </a:p>
        </p:txBody>
      </p:sp>
      <p:sp>
        <p:nvSpPr>
          <p:cNvPr id="3" name="コンテンツ プレースホルダー 2"/>
          <p:cNvSpPr>
            <a:spLocks noGrp="1"/>
          </p:cNvSpPr>
          <p:nvPr>
            <p:ph idx="1"/>
          </p:nvPr>
        </p:nvSpPr>
        <p:spPr>
          <a:xfrm>
            <a:off x="457200" y="1340768"/>
            <a:ext cx="8229600" cy="4525963"/>
          </a:xfrm>
          <a:prstGeom prst="rect">
            <a:avLst/>
          </a:prstGeom>
        </p:spPr>
        <p:txBody>
          <a:bodyPr/>
          <a:lstStyle>
            <a:lvl1pPr marL="0" indent="0">
              <a:buNone/>
              <a:defRPr/>
            </a:lvl1pPr>
          </a:lstStyle>
          <a:p>
            <a:pPr lvl="0"/>
            <a:r>
              <a:rPr lang="ja-JP" altLang="en-US"/>
              <a:t>マスター テキストの書式設定</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fld id="{5CE08997-5C4B-41A9-969F-F6628D7042BA}" type="datetime1">
              <a:rPr lang="ja-JP" altLang="en-US"/>
              <a:pPr>
                <a:defRPr/>
              </a:pPr>
              <a:t>2021/6/15</a:t>
            </a:fld>
            <a:endParaRPr lang="ja-JP" altLang="en-US"/>
          </a:p>
        </p:txBody>
      </p:sp>
      <p:sp>
        <p:nvSpPr>
          <p:cNvPr id="5" name="スライド番号プレースホルダー 5"/>
          <p:cNvSpPr>
            <a:spLocks noGrp="1"/>
          </p:cNvSpPr>
          <p:nvPr>
            <p:ph type="sldNum" sz="quarter" idx="11"/>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A4674557-1CC3-4D6D-B216-2487A5929CD0}" type="slidenum">
              <a:rPr lang="ja-JP" altLang="en-US"/>
              <a:pPr>
                <a:defRPr/>
              </a:pPr>
              <a:t>‹#›</a:t>
            </a:fld>
            <a:endParaRPr lang="ja-JP" altLang="en-US"/>
          </a:p>
        </p:txBody>
      </p:sp>
    </p:spTree>
    <p:extLst>
      <p:ext uri="{BB962C8B-B14F-4D97-AF65-F5344CB8AC3E}">
        <p14:creationId xmlns:p14="http://schemas.microsoft.com/office/powerpoint/2010/main" val="1871480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187624" y="44624"/>
            <a:ext cx="7509520" cy="809253"/>
          </a:xfrm>
          <a:prstGeom prst="rect">
            <a:avLst/>
          </a:prstGeom>
        </p:spPr>
        <p:txBody>
          <a:bodyPr/>
          <a:lstStyle>
            <a:lvl1pPr algn="l">
              <a:defRPr/>
            </a:lvl1pPr>
          </a:lstStyle>
          <a:p>
            <a:r>
              <a:rPr lang="ja-JP" altLang="en-US"/>
              <a:t>マスター タイトルの書式設定</a:t>
            </a:r>
          </a:p>
        </p:txBody>
      </p:sp>
      <p:sp>
        <p:nvSpPr>
          <p:cNvPr id="3" name="コンテンツ プレースホルダー 2"/>
          <p:cNvSpPr>
            <a:spLocks noGrp="1"/>
          </p:cNvSpPr>
          <p:nvPr>
            <p:ph idx="1"/>
          </p:nvPr>
        </p:nvSpPr>
        <p:spPr>
          <a:xfrm>
            <a:off x="457200" y="1340768"/>
            <a:ext cx="8229600" cy="4525963"/>
          </a:xfrm>
          <a:prstGeom prst="rect">
            <a:avLst/>
          </a:prstGeom>
        </p:spPr>
        <p:txBody>
          <a:bodyPr/>
          <a:lstStyle>
            <a:lvl1pPr marL="0" indent="0">
              <a:buNone/>
              <a:defRPr/>
            </a:lvl1pPr>
          </a:lstStyle>
          <a:p>
            <a:pPr lvl="0"/>
            <a:r>
              <a:rPr lang="ja-JP" altLang="en-US"/>
              <a:t>マスター テキストの書式設定</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5" name="スライド番号プレースホルダー 5"/>
          <p:cNvSpPr>
            <a:spLocks noGrp="1"/>
          </p:cNvSpPr>
          <p:nvPr>
            <p:ph type="sldNum" sz="quarter" idx="11"/>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50B16067-4F3B-44C5-9D74-F30350DE40BC}" type="slidenum">
              <a:rPr lang="en-US" altLang="ja-JP"/>
              <a:pPr>
                <a:defRPr/>
              </a:pPr>
              <a:t>‹#›</a:t>
            </a:fld>
            <a:endParaRPr lang="en-US" altLang="ja-JP"/>
          </a:p>
        </p:txBody>
      </p:sp>
    </p:spTree>
    <p:extLst>
      <p:ext uri="{BB962C8B-B14F-4D97-AF65-F5344CB8AC3E}">
        <p14:creationId xmlns:p14="http://schemas.microsoft.com/office/powerpoint/2010/main" val="1968444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xfrm>
            <a:off x="457200" y="6245225"/>
            <a:ext cx="2133600" cy="476250"/>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3" name="Rectangle 6"/>
          <p:cNvSpPr>
            <a:spLocks noGrp="1" noChangeArrowheads="1"/>
          </p:cNvSpPr>
          <p:nvPr>
            <p:ph type="ftr" sz="quarter" idx="11"/>
          </p:nvPr>
        </p:nvSpPr>
        <p:spPr>
          <a:xfrm>
            <a:off x="3124200" y="6245225"/>
            <a:ext cx="2895600" cy="476250"/>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en-US" altLang="ja-JP"/>
          </a:p>
        </p:txBody>
      </p:sp>
      <p:sp>
        <p:nvSpPr>
          <p:cNvPr id="4" name="Rectangle 7"/>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55BA3326-837F-40DF-BEE0-D00E16FB8328}" type="slidenum">
              <a:rPr lang="en-US" altLang="ja-JP"/>
              <a:pPr>
                <a:defRPr/>
              </a:pPr>
              <a:t>‹#›</a:t>
            </a:fld>
            <a:endParaRPr lang="en-US" altLang="ja-JP"/>
          </a:p>
        </p:txBody>
      </p:sp>
    </p:spTree>
    <p:extLst>
      <p:ext uri="{BB962C8B-B14F-4D97-AF65-F5344CB8AC3E}">
        <p14:creationId xmlns:p14="http://schemas.microsoft.com/office/powerpoint/2010/main" val="118763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p>
        </p:txBody>
      </p:sp>
      <p:sp>
        <p:nvSpPr>
          <p:cNvPr id="3" name="日付プレースホルダー 2"/>
          <p:cNvSpPr>
            <a:spLocks noGrp="1"/>
          </p:cNvSpPr>
          <p:nvPr>
            <p:ph type="dt" sz="half" idx="10"/>
          </p:nvPr>
        </p:nvSpPr>
        <p:spPr>
          <a:xfrm>
            <a:off x="628650" y="6356350"/>
            <a:ext cx="2057400" cy="365125"/>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fld id="{5B1C0C0C-C696-48BB-90E6-4124A2BACC85}" type="datetimeFigureOut">
              <a:rPr lang="ja-JP" altLang="en-US"/>
              <a:pPr>
                <a:defRPr/>
              </a:pPr>
              <a:t>2021/6/15</a:t>
            </a:fld>
            <a:endParaRPr lang="ja-JP" altLang="en-US"/>
          </a:p>
        </p:txBody>
      </p:sp>
      <p:sp>
        <p:nvSpPr>
          <p:cNvPr id="4" name="フッター プレースホルダー 3"/>
          <p:cNvSpPr>
            <a:spLocks noGrp="1"/>
          </p:cNvSpPr>
          <p:nvPr>
            <p:ph type="ftr" sz="quarter" idx="11"/>
          </p:nvPr>
        </p:nvSpPr>
        <p:spPr>
          <a:xfrm>
            <a:off x="3028950" y="6356350"/>
            <a:ext cx="3086100" cy="365125"/>
          </a:xfrm>
          <a:prstGeom prst="rect">
            <a:avLst/>
          </a:prstGeom>
        </p:spPr>
        <p:txBody>
          <a:bodyPr/>
          <a:lstStyle>
            <a:lvl1pPr>
              <a:defRPr>
                <a:latin typeface="Arial" panose="020B0604020202020204" pitchFamily="34" charset="0"/>
                <a:ea typeface="ＭＳ Ｐゴシック" panose="020B0600070205080204" pitchFamily="50" charset="-128"/>
              </a:defRPr>
            </a:lvl1pPr>
          </a:lstStyle>
          <a:p>
            <a:pPr>
              <a:defRPr/>
            </a:pPr>
            <a:endParaRPr lang="ja-JP" altLang="en-US"/>
          </a:p>
        </p:txBody>
      </p:sp>
      <p:sp>
        <p:nvSpPr>
          <p:cNvPr id="5" name="スライド番号プレースホルダー 4"/>
          <p:cNvSpPr>
            <a:spLocks noGrp="1"/>
          </p:cNvSpPr>
          <p:nvPr>
            <p:ph type="sldNum" sz="quarter" idx="12"/>
          </p:nvPr>
        </p:nvSpPr>
        <p:spPr>
          <a:xfrm>
            <a:off x="6457950" y="6356350"/>
            <a:ext cx="2057400" cy="365125"/>
          </a:xfrm>
          <a:prstGeom prst="rect">
            <a:avLst/>
          </a:prstGeom>
        </p:spPr>
        <p:txBody>
          <a:bodyPr vert="horz" wrap="square" lIns="91440" tIns="45720" rIns="91440" bIns="45720" numCol="1" anchor="t" anchorCtr="0" compatLnSpc="1">
            <a:prstTxWarp prst="textNoShape">
              <a:avLst/>
            </a:prstTxWarp>
          </a:bodyPr>
          <a:lstStyle>
            <a:lvl1pPr>
              <a:defRPr smtClean="0"/>
            </a:lvl1pPr>
          </a:lstStyle>
          <a:p>
            <a:pPr>
              <a:defRPr/>
            </a:pPr>
            <a:fld id="{44888810-3499-4984-8C5A-4C99DF01EBC4}" type="slidenum">
              <a:rPr lang="ja-JP" altLang="en-US"/>
              <a:pPr>
                <a:defRPr/>
              </a:pPr>
              <a:t>‹#›</a:t>
            </a:fld>
            <a:endParaRPr lang="ja-JP" altLang="en-US"/>
          </a:p>
        </p:txBody>
      </p:sp>
    </p:spTree>
    <p:extLst>
      <p:ext uri="{BB962C8B-B14F-4D97-AF65-F5344CB8AC3E}">
        <p14:creationId xmlns:p14="http://schemas.microsoft.com/office/powerpoint/2010/main" val="1283245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12"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5.png"/><Relationship Id="rId5" Type="http://schemas.openxmlformats.org/officeDocument/2006/relationships/slideLayout" Target="../slideLayouts/slideLayout5.xml"/><Relationship Id="rId10" Type="http://schemas.openxmlformats.org/officeDocument/2006/relationships/image" Target="../media/image4.png"/><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theme" Target="../theme/theme2.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7.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9.xml"/><Relationship Id="rId7" Type="http://schemas.openxmlformats.org/officeDocument/2006/relationships/image" Target="../media/image3.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1.png"/><Relationship Id="rId10" Type="http://schemas.openxmlformats.org/officeDocument/2006/relationships/image" Target="../media/image6.png"/><Relationship Id="rId4" Type="http://schemas.openxmlformats.org/officeDocument/2006/relationships/theme" Target="../theme/theme3.xml"/><Relationship Id="rId9"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theme" Target="../theme/theme4.xml"/><Relationship Id="rId1" Type="http://schemas.openxmlformats.org/officeDocument/2006/relationships/slideLayout" Target="../slideLayouts/slideLayout10.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C:\Users\ppw126\Desktop\rogo_IMG\rogo_IMG\Letterhead.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2" descr="C:\Users\ppw126\Desktop\rogo_IMG\rogo_IMG\NIIGATA_UNIVERSITY.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78213" y="333375"/>
            <a:ext cx="2187575"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8" name="グループ化 2"/>
          <p:cNvGrpSpPr>
            <a:grpSpLocks/>
          </p:cNvGrpSpPr>
          <p:nvPr/>
        </p:nvGrpSpPr>
        <p:grpSpPr bwMode="auto">
          <a:xfrm>
            <a:off x="0" y="6308725"/>
            <a:ext cx="9144000" cy="549275"/>
            <a:chOff x="-77630" y="6309320"/>
            <a:chExt cx="9072838" cy="548680"/>
          </a:xfrm>
        </p:grpSpPr>
        <p:grpSp>
          <p:nvGrpSpPr>
            <p:cNvPr id="1029" name="グループ化 16"/>
            <p:cNvGrpSpPr>
              <a:grpSpLocks/>
            </p:cNvGrpSpPr>
            <p:nvPr userDrawn="1"/>
          </p:nvGrpSpPr>
          <p:grpSpPr bwMode="auto">
            <a:xfrm>
              <a:off x="-77630" y="6309320"/>
              <a:ext cx="9072838" cy="548680"/>
              <a:chOff x="-77321" y="6353175"/>
              <a:chExt cx="9036753" cy="548680"/>
            </a:xfrm>
          </p:grpSpPr>
          <p:grpSp>
            <p:nvGrpSpPr>
              <p:cNvPr id="1033" name="グループ化 17"/>
              <p:cNvGrpSpPr>
                <a:grpSpLocks/>
              </p:cNvGrpSpPr>
              <p:nvPr userDrawn="1"/>
            </p:nvGrpSpPr>
            <p:grpSpPr bwMode="auto">
              <a:xfrm>
                <a:off x="-77321" y="6353175"/>
                <a:ext cx="9036753" cy="548680"/>
                <a:chOff x="-2487419" y="4077072"/>
                <a:chExt cx="9036753" cy="548680"/>
              </a:xfrm>
            </p:grpSpPr>
            <p:pic>
              <p:nvPicPr>
                <p:cNvPr id="1035" name="Picture 5" descr="C:\Users\ppw126\Desktop\rogo_IMG\rogo_IMG\Letterhead.png"/>
                <p:cNvPicPr>
                  <a:picLocks noChangeAspect="1" noChangeArrowheads="1"/>
                </p:cNvPicPr>
                <p:nvPr userDrawn="1"/>
              </p:nvPicPr>
              <p:blipFill>
                <a:blip r:embed="rId9">
                  <a:extLst>
                    <a:ext uri="{28A0092B-C50C-407E-A947-70E740481C1C}">
                      <a14:useLocalDpi xmlns:a14="http://schemas.microsoft.com/office/drawing/2010/main" val="0"/>
                    </a:ext>
                  </a:extLst>
                </a:blip>
                <a:srcRect r="668"/>
                <a:stretch>
                  <a:fillRect/>
                </a:stretch>
              </p:blipFill>
              <p:spPr bwMode="auto">
                <a:xfrm>
                  <a:off x="1183155" y="4077072"/>
                  <a:ext cx="5366179"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5" descr="C:\Users\ppw126\Desktop\rogo_IMG\rogo_IMG\Letterhead.png"/>
                <p:cNvPicPr>
                  <a:picLocks noChangeAspect="1" noChangeArrowheads="1"/>
                </p:cNvPicPr>
                <p:nvPr userDrawn="1"/>
              </p:nvPicPr>
              <p:blipFill>
                <a:blip r:embed="rId10">
                  <a:extLst>
                    <a:ext uri="{28A0092B-C50C-407E-A947-70E740481C1C}">
                      <a14:useLocalDpi xmlns:a14="http://schemas.microsoft.com/office/drawing/2010/main" val="0"/>
                    </a:ext>
                  </a:extLst>
                </a:blip>
                <a:srcRect r="45837"/>
                <a:stretch>
                  <a:fillRect/>
                </a:stretch>
              </p:blipFill>
              <p:spPr bwMode="auto">
                <a:xfrm>
                  <a:off x="-2487419" y="4077072"/>
                  <a:ext cx="3891068"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34" name="Picture 3" descr="C:\Users\ppw126\Desktop\rogo_IMG\rogo_IMG\25%_rogo.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35527" y="6453336"/>
                <a:ext cx="289371" cy="2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30" name="グループ化 1"/>
            <p:cNvGrpSpPr>
              <a:grpSpLocks/>
            </p:cNvGrpSpPr>
            <p:nvPr userDrawn="1"/>
          </p:nvGrpSpPr>
          <p:grpSpPr bwMode="auto">
            <a:xfrm>
              <a:off x="2267744" y="6381328"/>
              <a:ext cx="4608512" cy="432048"/>
              <a:chOff x="2267744" y="6381328"/>
              <a:chExt cx="4608512" cy="432048"/>
            </a:xfrm>
          </p:grpSpPr>
          <p:pic>
            <p:nvPicPr>
              <p:cNvPr id="1031" name="Picture 3" descr="C:\Users\ppw126\Desktop\rogo_IMG\rogo_IMG\Letterhead_eng_02.png"/>
              <p:cNvPicPr>
                <a:picLocks noChangeAspect="1" noChangeArrowheads="1"/>
              </p:cNvPicPr>
              <p:nvPr userDrawn="1"/>
            </p:nvPicPr>
            <p:blipFill>
              <a:blip r:embed="rId12" cstate="print">
                <a:extLst>
                  <a:ext uri="{28A0092B-C50C-407E-A947-70E740481C1C}">
                    <a14:useLocalDpi xmlns:a14="http://schemas.microsoft.com/office/drawing/2010/main" val="0"/>
                  </a:ext>
                </a:extLst>
              </a:blip>
              <a:srcRect t="10721" r="17912" b="10181"/>
              <a:stretch>
                <a:fillRect/>
              </a:stretch>
            </p:blipFill>
            <p:spPr bwMode="auto">
              <a:xfrm>
                <a:off x="2267744" y="6414070"/>
                <a:ext cx="4433267" cy="39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3" descr="C:\Users\ppw126\Desktop\rogo_IMG\rogo_IMG\25%_rogo.png"/>
              <p:cNvPicPr>
                <a:picLocks noChangeAspect="1" noChangeArrowheads="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6516216" y="6381328"/>
                <a:ext cx="360040" cy="363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cSld>
  <p:clrMap bg1="lt1" tx1="dk1" bg2="lt2" tx2="dk2" accent1="accent1" accent2="accent2" accent3="accent3" accent4="accent4" accent5="accent5" accent6="accent6" hlink="hlink" folHlink="folHlink"/>
  <p:sldLayoutIdLst>
    <p:sldLayoutId id="2147484004" r:id="rId1"/>
    <p:sldLayoutId id="2147484005" r:id="rId2"/>
    <p:sldLayoutId id="2147484006" r:id="rId3"/>
    <p:sldLayoutId id="2147484007" r:id="rId4"/>
    <p:sldLayoutId id="2147484008" r:id="rId5"/>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2pPr>
      <a:lvl3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3pPr>
      <a:lvl4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4pPr>
      <a:lvl5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 descr="C:\Users\ppw126\Desktop\rogo_IMG\rogo_IMG\Letterhea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C:\Users\ppw126\Desktop\rogo_IMG\rogo_IMG\25%_r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5288" y="115888"/>
            <a:ext cx="576262"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52" name="グループ化 22"/>
          <p:cNvGrpSpPr>
            <a:grpSpLocks/>
          </p:cNvGrpSpPr>
          <p:nvPr/>
        </p:nvGrpSpPr>
        <p:grpSpPr bwMode="auto">
          <a:xfrm>
            <a:off x="0" y="6308725"/>
            <a:ext cx="9144000" cy="549275"/>
            <a:chOff x="-77630" y="6309320"/>
            <a:chExt cx="9072838" cy="548680"/>
          </a:xfrm>
        </p:grpSpPr>
        <p:grpSp>
          <p:nvGrpSpPr>
            <p:cNvPr id="2053" name="グループ化 23"/>
            <p:cNvGrpSpPr>
              <a:grpSpLocks/>
            </p:cNvGrpSpPr>
            <p:nvPr userDrawn="1"/>
          </p:nvGrpSpPr>
          <p:grpSpPr bwMode="auto">
            <a:xfrm>
              <a:off x="-77630" y="6309320"/>
              <a:ext cx="9072838" cy="548680"/>
              <a:chOff x="-77321" y="6353175"/>
              <a:chExt cx="9036753" cy="548680"/>
            </a:xfrm>
          </p:grpSpPr>
          <p:grpSp>
            <p:nvGrpSpPr>
              <p:cNvPr id="2057" name="グループ化 27"/>
              <p:cNvGrpSpPr>
                <a:grpSpLocks/>
              </p:cNvGrpSpPr>
              <p:nvPr userDrawn="1"/>
            </p:nvGrpSpPr>
            <p:grpSpPr bwMode="auto">
              <a:xfrm>
                <a:off x="-77321" y="6353175"/>
                <a:ext cx="9036753" cy="548680"/>
                <a:chOff x="-2487419" y="4077072"/>
                <a:chExt cx="9036753" cy="548680"/>
              </a:xfrm>
            </p:grpSpPr>
            <p:pic>
              <p:nvPicPr>
                <p:cNvPr id="2059" name="Picture 5" descr="C:\Users\ppw126\Desktop\rogo_IMG\rogo_IMG\Letterhead.png"/>
                <p:cNvPicPr>
                  <a:picLocks noChangeAspect="1" noChangeArrowheads="1"/>
                </p:cNvPicPr>
                <p:nvPr userDrawn="1"/>
              </p:nvPicPr>
              <p:blipFill>
                <a:blip r:embed="rId5">
                  <a:extLst>
                    <a:ext uri="{28A0092B-C50C-407E-A947-70E740481C1C}">
                      <a14:useLocalDpi xmlns:a14="http://schemas.microsoft.com/office/drawing/2010/main" val="0"/>
                    </a:ext>
                  </a:extLst>
                </a:blip>
                <a:srcRect r="668"/>
                <a:stretch>
                  <a:fillRect/>
                </a:stretch>
              </p:blipFill>
              <p:spPr bwMode="auto">
                <a:xfrm>
                  <a:off x="1183155" y="4077072"/>
                  <a:ext cx="5366179"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0" name="Picture 5" descr="C:\Users\ppw126\Desktop\rogo_IMG\rogo_IMG\Letterhead.png"/>
                <p:cNvPicPr>
                  <a:picLocks noChangeAspect="1" noChangeArrowheads="1"/>
                </p:cNvPicPr>
                <p:nvPr userDrawn="1"/>
              </p:nvPicPr>
              <p:blipFill>
                <a:blip r:embed="rId6">
                  <a:extLst>
                    <a:ext uri="{28A0092B-C50C-407E-A947-70E740481C1C}">
                      <a14:useLocalDpi xmlns:a14="http://schemas.microsoft.com/office/drawing/2010/main" val="0"/>
                    </a:ext>
                  </a:extLst>
                </a:blip>
                <a:srcRect r="45837"/>
                <a:stretch>
                  <a:fillRect/>
                </a:stretch>
              </p:blipFill>
              <p:spPr bwMode="auto">
                <a:xfrm>
                  <a:off x="-2487419" y="4077072"/>
                  <a:ext cx="3891068"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58" name="Picture 3" descr="C:\Users\ppw126\Desktop\rogo_IMG\rogo_IMG\25%_rogo.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35527" y="6453336"/>
                <a:ext cx="289371" cy="2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54" name="グループ化 24"/>
            <p:cNvGrpSpPr>
              <a:grpSpLocks/>
            </p:cNvGrpSpPr>
            <p:nvPr userDrawn="1"/>
          </p:nvGrpSpPr>
          <p:grpSpPr bwMode="auto">
            <a:xfrm>
              <a:off x="2267744" y="6381328"/>
              <a:ext cx="4608512" cy="432048"/>
              <a:chOff x="2267744" y="6381328"/>
              <a:chExt cx="4608512" cy="432048"/>
            </a:xfrm>
          </p:grpSpPr>
          <p:pic>
            <p:nvPicPr>
              <p:cNvPr id="2055" name="Picture 3" descr="C:\Users\ppw126\Desktop\rogo_IMG\rogo_IMG\Letterhead_eng_02.pn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t="10721" r="17912" b="10181"/>
              <a:stretch>
                <a:fillRect/>
              </a:stretch>
            </p:blipFill>
            <p:spPr bwMode="auto">
              <a:xfrm>
                <a:off x="2267744" y="6414070"/>
                <a:ext cx="4433267" cy="39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3" descr="C:\Users\ppw126\Desktop\rogo_IMG\rogo_IMG\25%_rogo.pn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6516216" y="6381328"/>
                <a:ext cx="360040" cy="363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cSld>
  <p:clrMap bg1="lt1" tx1="dk1" bg2="lt2" tx2="dk2" accent1="accent1" accent2="accent2" accent3="accent3" accent4="accent4" accent5="accent5" accent6="accent6" hlink="hlink" folHlink="folHlink"/>
  <p:sldLayoutIdLst>
    <p:sldLayoutId id="2147484009" r:id="rId1"/>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2pPr>
      <a:lvl3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3pPr>
      <a:lvl4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4pPr>
      <a:lvl5pPr algn="ctr" rtl="0" eaLnBrk="0" fontAlgn="base" hangingPunct="0">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5pPr>
      <a:lvl6pPr marL="4572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6pPr>
      <a:lvl7pPr marL="9144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7pPr>
      <a:lvl8pPr marL="13716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8pPr>
      <a:lvl9pPr marL="1828800" algn="ctr" rtl="0" fontAlgn="base">
        <a:spcBef>
          <a:spcPct val="0"/>
        </a:spcBef>
        <a:spcAft>
          <a:spcPct val="0"/>
        </a:spcAft>
        <a:defRPr kumimoji="1" sz="4400">
          <a:solidFill>
            <a:schemeClr val="tx1"/>
          </a:solidFill>
          <a:latin typeface="Calibri" panose="020F0502020204030204" pitchFamily="34" charset="0"/>
          <a:ea typeface="ＭＳ Ｐゴシック" panose="020B0600070205080204"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3" descr="C:\Users\ppw126\Desktop\rogo_IMG\rogo_IMG\Letterhea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3" descr="C:\Users\ppw126\Desktop\rogo_IMG\rogo_IMG\25%_rog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5288" y="115888"/>
            <a:ext cx="576262"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6" name="グループ化 22"/>
          <p:cNvGrpSpPr>
            <a:grpSpLocks/>
          </p:cNvGrpSpPr>
          <p:nvPr/>
        </p:nvGrpSpPr>
        <p:grpSpPr bwMode="auto">
          <a:xfrm>
            <a:off x="0" y="6308725"/>
            <a:ext cx="9144000" cy="549275"/>
            <a:chOff x="-77630" y="6309320"/>
            <a:chExt cx="9072838" cy="548680"/>
          </a:xfrm>
        </p:grpSpPr>
        <p:grpSp>
          <p:nvGrpSpPr>
            <p:cNvPr id="3077" name="グループ化 23"/>
            <p:cNvGrpSpPr>
              <a:grpSpLocks/>
            </p:cNvGrpSpPr>
            <p:nvPr/>
          </p:nvGrpSpPr>
          <p:grpSpPr bwMode="auto">
            <a:xfrm>
              <a:off x="-77630" y="6309320"/>
              <a:ext cx="9072838" cy="548680"/>
              <a:chOff x="-77321" y="6353175"/>
              <a:chExt cx="9036753" cy="548680"/>
            </a:xfrm>
          </p:grpSpPr>
          <p:grpSp>
            <p:nvGrpSpPr>
              <p:cNvPr id="3081" name="グループ化 27"/>
              <p:cNvGrpSpPr>
                <a:grpSpLocks/>
              </p:cNvGrpSpPr>
              <p:nvPr/>
            </p:nvGrpSpPr>
            <p:grpSpPr bwMode="auto">
              <a:xfrm>
                <a:off x="-77321" y="6353175"/>
                <a:ext cx="9036753" cy="548680"/>
                <a:chOff x="-2487419" y="4077072"/>
                <a:chExt cx="9036753" cy="548680"/>
              </a:xfrm>
            </p:grpSpPr>
            <p:pic>
              <p:nvPicPr>
                <p:cNvPr id="3083" name="Picture 5" descr="C:\Users\ppw126\Desktop\rogo_IMG\rogo_IMG\Letterhead.png"/>
                <p:cNvPicPr>
                  <a:picLocks noChangeAspect="1" noChangeArrowheads="1"/>
                </p:cNvPicPr>
                <p:nvPr/>
              </p:nvPicPr>
              <p:blipFill>
                <a:blip r:embed="rId7">
                  <a:extLst>
                    <a:ext uri="{28A0092B-C50C-407E-A947-70E740481C1C}">
                      <a14:useLocalDpi xmlns:a14="http://schemas.microsoft.com/office/drawing/2010/main" val="0"/>
                    </a:ext>
                  </a:extLst>
                </a:blip>
                <a:srcRect r="668"/>
                <a:stretch>
                  <a:fillRect/>
                </a:stretch>
              </p:blipFill>
              <p:spPr bwMode="auto">
                <a:xfrm>
                  <a:off x="1183155" y="4077072"/>
                  <a:ext cx="5366179"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Picture 5" descr="C:\Users\ppw126\Desktop\rogo_IMG\rogo_IMG\Letterhead.png"/>
                <p:cNvPicPr>
                  <a:picLocks noChangeAspect="1" noChangeArrowheads="1"/>
                </p:cNvPicPr>
                <p:nvPr/>
              </p:nvPicPr>
              <p:blipFill>
                <a:blip r:embed="rId8">
                  <a:extLst>
                    <a:ext uri="{28A0092B-C50C-407E-A947-70E740481C1C}">
                      <a14:useLocalDpi xmlns:a14="http://schemas.microsoft.com/office/drawing/2010/main" val="0"/>
                    </a:ext>
                  </a:extLst>
                </a:blip>
                <a:srcRect r="45837"/>
                <a:stretch>
                  <a:fillRect/>
                </a:stretch>
              </p:blipFill>
              <p:spPr bwMode="auto">
                <a:xfrm>
                  <a:off x="-2487419" y="4077072"/>
                  <a:ext cx="3891068"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82" name="Picture 3" descr="C:\Users\ppw126\Desktop\rogo_IMG\rogo_IMG\25%_rogo.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35527" y="6453336"/>
                <a:ext cx="289371" cy="2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078" name="グループ化 24"/>
            <p:cNvGrpSpPr>
              <a:grpSpLocks/>
            </p:cNvGrpSpPr>
            <p:nvPr/>
          </p:nvGrpSpPr>
          <p:grpSpPr bwMode="auto">
            <a:xfrm>
              <a:off x="2267744" y="6381328"/>
              <a:ext cx="4608512" cy="432048"/>
              <a:chOff x="2267744" y="6381328"/>
              <a:chExt cx="4608512" cy="432048"/>
            </a:xfrm>
          </p:grpSpPr>
          <p:pic>
            <p:nvPicPr>
              <p:cNvPr id="3079" name="Picture 3" descr="C:\Users\ppw126\Desktop\rogo_IMG\rogo_IMG\Letterhead_eng_02.png"/>
              <p:cNvPicPr>
                <a:picLocks noChangeAspect="1" noChangeArrowheads="1"/>
              </p:cNvPicPr>
              <p:nvPr/>
            </p:nvPicPr>
            <p:blipFill>
              <a:blip r:embed="rId10" cstate="print">
                <a:extLst>
                  <a:ext uri="{28A0092B-C50C-407E-A947-70E740481C1C}">
                    <a14:useLocalDpi xmlns:a14="http://schemas.microsoft.com/office/drawing/2010/main" val="0"/>
                  </a:ext>
                </a:extLst>
              </a:blip>
              <a:srcRect t="10721" r="17912" b="10181"/>
              <a:stretch>
                <a:fillRect/>
              </a:stretch>
            </p:blipFill>
            <p:spPr bwMode="auto">
              <a:xfrm>
                <a:off x="2267744" y="6414070"/>
                <a:ext cx="4433267" cy="39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3" descr="C:\Users\ppw126\Desktop\rogo_IMG\rogo_IMG\25%_rogo.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16216" y="6381328"/>
                <a:ext cx="360040" cy="363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cSld>
  <p:clrMap bg1="lt1" tx1="dk1" bg2="lt2" tx2="dk2" accent1="accent1" accent2="accent2" accent3="accent3" accent4="accent4" accent5="accent5" accent6="accent6" hlink="hlink" folHlink="folHlink"/>
  <p:sldLayoutIdLst>
    <p:sldLayoutId id="2147484010" r:id="rId1"/>
    <p:sldLayoutId id="2147484011" r:id="rId2"/>
    <p:sldLayoutId id="2147484012" r:id="rId3"/>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2" descr="C:\Users\ppw126\Desktop\rogo_IMG\rogo_IMG\Letterhea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2" descr="C:\Users\ppw126\Desktop\rogo_IMG\rogo_IMG\NIIGATA_UNIVERSITY.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78213" y="333375"/>
            <a:ext cx="2187575" cy="20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00" name="グループ化 2"/>
          <p:cNvGrpSpPr>
            <a:grpSpLocks/>
          </p:cNvGrpSpPr>
          <p:nvPr/>
        </p:nvGrpSpPr>
        <p:grpSpPr bwMode="auto">
          <a:xfrm>
            <a:off x="0" y="6308725"/>
            <a:ext cx="9144000" cy="549275"/>
            <a:chOff x="-77630" y="6309320"/>
            <a:chExt cx="9072838" cy="548680"/>
          </a:xfrm>
        </p:grpSpPr>
        <p:grpSp>
          <p:nvGrpSpPr>
            <p:cNvPr id="4101" name="グループ化 16"/>
            <p:cNvGrpSpPr>
              <a:grpSpLocks/>
            </p:cNvGrpSpPr>
            <p:nvPr/>
          </p:nvGrpSpPr>
          <p:grpSpPr bwMode="auto">
            <a:xfrm>
              <a:off x="-77630" y="6309320"/>
              <a:ext cx="9072838" cy="548680"/>
              <a:chOff x="-77321" y="6353175"/>
              <a:chExt cx="9036753" cy="548680"/>
            </a:xfrm>
          </p:grpSpPr>
          <p:grpSp>
            <p:nvGrpSpPr>
              <p:cNvPr id="4105" name="グループ化 17"/>
              <p:cNvGrpSpPr>
                <a:grpSpLocks/>
              </p:cNvGrpSpPr>
              <p:nvPr/>
            </p:nvGrpSpPr>
            <p:grpSpPr bwMode="auto">
              <a:xfrm>
                <a:off x="-77321" y="6353175"/>
                <a:ext cx="9036753" cy="548680"/>
                <a:chOff x="-2487419" y="4077072"/>
                <a:chExt cx="9036753" cy="548680"/>
              </a:xfrm>
            </p:grpSpPr>
            <p:pic>
              <p:nvPicPr>
                <p:cNvPr id="4107" name="Picture 5" descr="C:\Users\ppw126\Desktop\rogo_IMG\rogo_IMG\Letterhead.png"/>
                <p:cNvPicPr>
                  <a:picLocks noChangeAspect="1" noChangeArrowheads="1"/>
                </p:cNvPicPr>
                <p:nvPr/>
              </p:nvPicPr>
              <p:blipFill>
                <a:blip r:embed="rId5">
                  <a:extLst>
                    <a:ext uri="{28A0092B-C50C-407E-A947-70E740481C1C}">
                      <a14:useLocalDpi xmlns:a14="http://schemas.microsoft.com/office/drawing/2010/main" val="0"/>
                    </a:ext>
                  </a:extLst>
                </a:blip>
                <a:srcRect r="668"/>
                <a:stretch>
                  <a:fillRect/>
                </a:stretch>
              </p:blipFill>
              <p:spPr bwMode="auto">
                <a:xfrm>
                  <a:off x="1183155" y="4077072"/>
                  <a:ext cx="5366179"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8" name="Picture 5" descr="C:\Users\ppw126\Desktop\rogo_IMG\rogo_IMG\Letterhead.png"/>
                <p:cNvPicPr>
                  <a:picLocks noChangeAspect="1" noChangeArrowheads="1"/>
                </p:cNvPicPr>
                <p:nvPr/>
              </p:nvPicPr>
              <p:blipFill>
                <a:blip r:embed="rId6">
                  <a:extLst>
                    <a:ext uri="{28A0092B-C50C-407E-A947-70E740481C1C}">
                      <a14:useLocalDpi xmlns:a14="http://schemas.microsoft.com/office/drawing/2010/main" val="0"/>
                    </a:ext>
                  </a:extLst>
                </a:blip>
                <a:srcRect r="45837"/>
                <a:stretch>
                  <a:fillRect/>
                </a:stretch>
              </p:blipFill>
              <p:spPr bwMode="auto">
                <a:xfrm>
                  <a:off x="-2487419" y="4077072"/>
                  <a:ext cx="3891068" cy="54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106" name="Picture 3" descr="C:\Users\ppw126\Desktop\rogo_IMG\rogo_IMG\25%_rogo.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35527" y="6453336"/>
                <a:ext cx="289371" cy="2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2" name="グループ化 1"/>
            <p:cNvGrpSpPr>
              <a:grpSpLocks/>
            </p:cNvGrpSpPr>
            <p:nvPr/>
          </p:nvGrpSpPr>
          <p:grpSpPr bwMode="auto">
            <a:xfrm>
              <a:off x="2267744" y="6381328"/>
              <a:ext cx="4608512" cy="432048"/>
              <a:chOff x="2267744" y="6381328"/>
              <a:chExt cx="4608512" cy="432048"/>
            </a:xfrm>
          </p:grpSpPr>
          <p:pic>
            <p:nvPicPr>
              <p:cNvPr id="4103" name="Picture 3" descr="C:\Users\ppw126\Desktop\rogo_IMG\rogo_IMG\Letterhead_eng_02.png"/>
              <p:cNvPicPr>
                <a:picLocks noChangeAspect="1" noChangeArrowheads="1"/>
              </p:cNvPicPr>
              <p:nvPr/>
            </p:nvPicPr>
            <p:blipFill>
              <a:blip r:embed="rId8" cstate="print">
                <a:extLst>
                  <a:ext uri="{28A0092B-C50C-407E-A947-70E740481C1C}">
                    <a14:useLocalDpi xmlns:a14="http://schemas.microsoft.com/office/drawing/2010/main" val="0"/>
                  </a:ext>
                </a:extLst>
              </a:blip>
              <a:srcRect t="10721" r="17912" b="10181"/>
              <a:stretch>
                <a:fillRect/>
              </a:stretch>
            </p:blipFill>
            <p:spPr bwMode="auto">
              <a:xfrm>
                <a:off x="2267744" y="6414070"/>
                <a:ext cx="4433267" cy="399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3" descr="C:\Users\ppw126\Desktop\rogo_IMG\rogo_IMG\25%_rogo.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16216" y="6381328"/>
                <a:ext cx="360040" cy="363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cSld>
  <p:clrMap bg1="lt1" tx1="dk1" bg2="lt2" tx2="dk2" accent1="accent1" accent2="accent2" accent3="accent3" accent4="accent4" accent5="accent5" accent6="accent6" hlink="hlink" folHlink="folHlink"/>
  <p:sldLayoutIdLst>
    <p:sldLayoutId id="2147484013" r:id="rId1"/>
  </p:sldLayoutIdLst>
  <p:hf sldNum="0"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テキスト ボックス 1"/>
          <p:cNvSpPr txBox="1">
            <a:spLocks noChangeArrowheads="1"/>
          </p:cNvSpPr>
          <p:nvPr/>
        </p:nvSpPr>
        <p:spPr bwMode="auto">
          <a:xfrm>
            <a:off x="1363430" y="1997075"/>
            <a:ext cx="6417141"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a:r>
              <a:rPr lang="ja-JP" altLang="en-US" sz="5400" b="1" dirty="0">
                <a:solidFill>
                  <a:srgbClr val="006600"/>
                </a:solidFill>
                <a:latin typeface="游ゴシック" panose="020B0400000000000000" pitchFamily="50" charset="-128"/>
                <a:ea typeface="游ゴシック" panose="020B0400000000000000" pitchFamily="50" charset="-128"/>
              </a:rPr>
              <a:t>骨転移をきたした</a:t>
            </a:r>
            <a:endParaRPr lang="en-US" altLang="ja-JP" sz="5400" b="1" dirty="0">
              <a:solidFill>
                <a:srgbClr val="006600"/>
              </a:solidFill>
              <a:latin typeface="游ゴシック" panose="020B0400000000000000" pitchFamily="50" charset="-128"/>
              <a:ea typeface="游ゴシック" panose="020B0400000000000000" pitchFamily="50" charset="-128"/>
            </a:endParaRPr>
          </a:p>
          <a:p>
            <a:pPr algn="ctr"/>
            <a:r>
              <a:rPr lang="ja-JP" altLang="en-US" sz="5400" b="1" dirty="0">
                <a:solidFill>
                  <a:srgbClr val="006600"/>
                </a:solidFill>
                <a:latin typeface="游ゴシック" panose="020B0400000000000000" pitchFamily="50" charset="-128"/>
                <a:ea typeface="游ゴシック" panose="020B0400000000000000" pitchFamily="50" charset="-128"/>
              </a:rPr>
              <a:t>再発肝細胞癌の一例</a:t>
            </a:r>
            <a:endParaRPr lang="en-US" altLang="ja-JP" sz="5400" b="1" dirty="0">
              <a:solidFill>
                <a:srgbClr val="006600"/>
              </a:solidFill>
              <a:latin typeface="游ゴシック" panose="020B0400000000000000" pitchFamily="50" charset="-128"/>
              <a:ea typeface="游ゴシック" panose="020B0400000000000000" pitchFamily="50" charset="-128"/>
            </a:endParaRPr>
          </a:p>
          <a:p>
            <a:pPr algn="ctr"/>
            <a:endParaRPr lang="en-US" altLang="ja-JP" sz="3600" b="1" dirty="0">
              <a:latin typeface="游ゴシック" panose="020B0400000000000000" pitchFamily="50" charset="-128"/>
              <a:ea typeface="游ゴシック" panose="020B0400000000000000"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 name="グラフ 38"/>
          <p:cNvGraphicFramePr>
            <a:graphicFrameLocks/>
          </p:cNvGraphicFramePr>
          <p:nvPr>
            <p:extLst>
              <p:ext uri="{D42A27DB-BD31-4B8C-83A1-F6EECF244321}">
                <p14:modId xmlns:p14="http://schemas.microsoft.com/office/powerpoint/2010/main" val="2887443955"/>
              </p:ext>
            </p:extLst>
          </p:nvPr>
        </p:nvGraphicFramePr>
        <p:xfrm>
          <a:off x="2005255" y="2620980"/>
          <a:ext cx="7158377" cy="1807435"/>
        </p:xfrm>
        <a:graphic>
          <a:graphicData uri="http://schemas.openxmlformats.org/drawingml/2006/chart">
            <c:chart xmlns:c="http://schemas.openxmlformats.org/drawingml/2006/chart" xmlns:r="http://schemas.openxmlformats.org/officeDocument/2006/relationships" r:id="rId3"/>
          </a:graphicData>
        </a:graphic>
      </p:graphicFrame>
      <p:pic>
        <p:nvPicPr>
          <p:cNvPr id="18476" name="Picture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0831" y="4437112"/>
            <a:ext cx="2542412" cy="1720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78" name="Picture 4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5255" y="4437112"/>
            <a:ext cx="2885766" cy="1720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角丸四角形 33"/>
          <p:cNvSpPr/>
          <p:nvPr/>
        </p:nvSpPr>
        <p:spPr>
          <a:xfrm>
            <a:off x="2058030" y="4474384"/>
            <a:ext cx="203580" cy="192413"/>
          </a:xfrm>
          <a:prstGeom prst="roundRect">
            <a:avLst/>
          </a:prstGeom>
          <a:solidFill>
            <a:schemeClr val="bg1"/>
          </a:solidFill>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altLang="ja-JP" sz="1100" dirty="0">
                <a:solidFill>
                  <a:schemeClr val="tx1"/>
                </a:solidFill>
                <a:latin typeface="游ゴシック" panose="020B0400000000000000" pitchFamily="50" charset="-128"/>
                <a:ea typeface="游ゴシック" panose="020B0400000000000000" pitchFamily="50" charset="-128"/>
              </a:rPr>
              <a:t>A</a:t>
            </a:r>
          </a:p>
        </p:txBody>
      </p:sp>
      <p:sp>
        <p:nvSpPr>
          <p:cNvPr id="35" name="角丸四角形 34"/>
          <p:cNvSpPr/>
          <p:nvPr/>
        </p:nvSpPr>
        <p:spPr>
          <a:xfrm>
            <a:off x="5036312" y="4474383"/>
            <a:ext cx="203580" cy="192413"/>
          </a:xfrm>
          <a:prstGeom prst="roundRect">
            <a:avLst/>
          </a:prstGeom>
          <a:solidFill>
            <a:schemeClr val="bg1"/>
          </a:solidFill>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altLang="ja-JP" sz="1100" dirty="0">
                <a:solidFill>
                  <a:schemeClr val="tx1"/>
                </a:solidFill>
                <a:latin typeface="游ゴシック" panose="020B0400000000000000" pitchFamily="50" charset="-128"/>
                <a:ea typeface="游ゴシック" panose="020B0400000000000000" pitchFamily="50" charset="-128"/>
              </a:rPr>
              <a:t>B</a:t>
            </a:r>
          </a:p>
        </p:txBody>
      </p:sp>
      <p:sp>
        <p:nvSpPr>
          <p:cNvPr id="3" name="楕円 2"/>
          <p:cNvSpPr/>
          <p:nvPr/>
        </p:nvSpPr>
        <p:spPr>
          <a:xfrm>
            <a:off x="3344474" y="5001918"/>
            <a:ext cx="814743" cy="792088"/>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8" name="直線コネクタ 57"/>
          <p:cNvCxnSpPr>
            <a:endCxn id="46" idx="0"/>
          </p:cNvCxnSpPr>
          <p:nvPr/>
        </p:nvCxnSpPr>
        <p:spPr>
          <a:xfrm>
            <a:off x="7740352" y="1648200"/>
            <a:ext cx="0" cy="47263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a:off x="6004352" y="1621309"/>
            <a:ext cx="0" cy="59154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a:xfrm>
            <a:off x="0" y="82550"/>
            <a:ext cx="9144000" cy="700088"/>
          </a:xfrm>
          <a:effectLst>
            <a:outerShdw blurRad="50800" dist="38100" dir="2700000" algn="tl" rotWithShape="0">
              <a:prstClr val="black">
                <a:alpha val="40000"/>
              </a:prstClr>
            </a:outerShdw>
          </a:effectLst>
        </p:spPr>
        <p:txBody>
          <a:bodyPr>
            <a:normAutofit/>
          </a:bodyPr>
          <a:lstStyle/>
          <a:p>
            <a:pPr algn="ctr" eaLnBrk="1" fontAlgn="auto" hangingPunct="1">
              <a:spcAft>
                <a:spcPts val="0"/>
              </a:spcAft>
              <a:defRPr/>
            </a:pPr>
            <a:r>
              <a:rPr lang="ja-JP" altLang="en-US" sz="3200" b="1" dirty="0">
                <a:solidFill>
                  <a:srgbClr val="006600"/>
                </a:solidFill>
                <a:latin typeface="游ゴシック" panose="020B0400000000000000" pitchFamily="50" charset="-128"/>
                <a:ea typeface="游ゴシック" panose="020B0400000000000000" pitchFamily="50" charset="-128"/>
              </a:rPr>
              <a:t>現病歴　既往歴　治療介入</a:t>
            </a:r>
          </a:p>
        </p:txBody>
      </p:sp>
      <p:cxnSp>
        <p:nvCxnSpPr>
          <p:cNvPr id="47" name="直線コネクタ 46"/>
          <p:cNvCxnSpPr/>
          <p:nvPr/>
        </p:nvCxnSpPr>
        <p:spPr>
          <a:xfrm>
            <a:off x="4716016" y="1621309"/>
            <a:ext cx="0" cy="792162"/>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6" name="角丸四角形 65"/>
          <p:cNvSpPr/>
          <p:nvPr/>
        </p:nvSpPr>
        <p:spPr>
          <a:xfrm>
            <a:off x="77657" y="2382770"/>
            <a:ext cx="1809751" cy="3780224"/>
          </a:xfrm>
          <a:prstGeom prst="roundRect">
            <a:avLst/>
          </a:prstGeom>
          <a:noFill/>
          <a:ln>
            <a:solidFill>
              <a:schemeClr val="accent3"/>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en-US" altLang="ja-JP" sz="1400" dirty="0">
                <a:solidFill>
                  <a:schemeClr val="tx1"/>
                </a:solidFill>
                <a:latin typeface="游ゴシック" panose="020B0400000000000000" pitchFamily="50" charset="-128"/>
                <a:ea typeface="游ゴシック" panose="020B0400000000000000" pitchFamily="50" charset="-128"/>
              </a:rPr>
              <a:t>X-14</a:t>
            </a:r>
            <a:r>
              <a:rPr lang="ja-JP" altLang="en-US" sz="1400" dirty="0">
                <a:solidFill>
                  <a:schemeClr val="tx1"/>
                </a:solidFill>
                <a:latin typeface="游ゴシック" panose="020B0400000000000000" pitchFamily="50" charset="-128"/>
                <a:ea typeface="游ゴシック" panose="020B0400000000000000" pitchFamily="50" charset="-128"/>
              </a:rPr>
              <a:t>年 </a:t>
            </a:r>
            <a:r>
              <a:rPr lang="en-US" altLang="ja-JP" sz="1400" dirty="0">
                <a:solidFill>
                  <a:schemeClr val="tx1"/>
                </a:solidFill>
                <a:latin typeface="游ゴシック" panose="020B0400000000000000" pitchFamily="50" charset="-128"/>
                <a:ea typeface="游ゴシック" panose="020B0400000000000000" pitchFamily="50" charset="-128"/>
              </a:rPr>
              <a:t>HCV</a:t>
            </a:r>
            <a:r>
              <a:rPr lang="ja-JP" altLang="en-US" sz="1400" dirty="0">
                <a:solidFill>
                  <a:schemeClr val="tx1"/>
                </a:solidFill>
                <a:latin typeface="游ゴシック" panose="020B0400000000000000" pitchFamily="50" charset="-128"/>
                <a:ea typeface="游ゴシック" panose="020B0400000000000000" pitchFamily="50" charset="-128"/>
              </a:rPr>
              <a:t>陽性と指摘されたが未治療であった。</a:t>
            </a:r>
            <a:endParaRPr lang="en-US" altLang="ja-JP" sz="1400" dirty="0">
              <a:solidFill>
                <a:schemeClr val="tx1"/>
              </a:solidFill>
              <a:latin typeface="游ゴシック" panose="020B0400000000000000" pitchFamily="50" charset="-128"/>
              <a:ea typeface="游ゴシック" panose="020B0400000000000000" pitchFamily="50" charset="-128"/>
            </a:endParaRPr>
          </a:p>
          <a:p>
            <a:pPr>
              <a:defRPr/>
            </a:pPr>
            <a:r>
              <a:rPr lang="en-US" altLang="ja-JP" sz="1400" dirty="0">
                <a:solidFill>
                  <a:schemeClr val="tx1"/>
                </a:solidFill>
                <a:latin typeface="游ゴシック" panose="020B0400000000000000" pitchFamily="50" charset="-128"/>
                <a:ea typeface="游ゴシック" panose="020B0400000000000000" pitchFamily="50" charset="-128"/>
              </a:rPr>
              <a:t>X-12</a:t>
            </a:r>
            <a:r>
              <a:rPr lang="ja-JP" altLang="en-US" sz="1400" dirty="0">
                <a:solidFill>
                  <a:schemeClr val="tx1"/>
                </a:solidFill>
                <a:latin typeface="游ゴシック" panose="020B0400000000000000" pitchFamily="50" charset="-128"/>
                <a:ea typeface="游ゴシック" panose="020B0400000000000000" pitchFamily="50" charset="-128"/>
              </a:rPr>
              <a:t>年 </a:t>
            </a:r>
            <a:r>
              <a:rPr lang="en-US" altLang="ja-JP" sz="1400" dirty="0">
                <a:solidFill>
                  <a:schemeClr val="tx1"/>
                </a:solidFill>
                <a:latin typeface="游ゴシック" panose="020B0400000000000000" pitchFamily="50" charset="-128"/>
                <a:ea typeface="游ゴシック" panose="020B0400000000000000" pitchFamily="50" charset="-128"/>
              </a:rPr>
              <a:t>S2</a:t>
            </a:r>
            <a:r>
              <a:rPr lang="ja-JP" altLang="en-US" sz="1400" dirty="0">
                <a:solidFill>
                  <a:schemeClr val="tx1"/>
                </a:solidFill>
                <a:latin typeface="游ゴシック" panose="020B0400000000000000" pitchFamily="50" charset="-128"/>
                <a:ea typeface="游ゴシック" panose="020B0400000000000000" pitchFamily="50" charset="-128"/>
              </a:rPr>
              <a:t>に初発</a:t>
            </a:r>
            <a:r>
              <a:rPr lang="en-US" altLang="ja-JP" sz="1400" dirty="0">
                <a:solidFill>
                  <a:schemeClr val="tx1"/>
                </a:solidFill>
                <a:latin typeface="游ゴシック" panose="020B0400000000000000" pitchFamily="50" charset="-128"/>
                <a:ea typeface="游ゴシック" panose="020B0400000000000000" pitchFamily="50" charset="-128"/>
              </a:rPr>
              <a:t>HCC</a:t>
            </a:r>
            <a:r>
              <a:rPr lang="ja-JP" altLang="en-US" sz="1400" dirty="0">
                <a:solidFill>
                  <a:schemeClr val="tx1"/>
                </a:solidFill>
                <a:latin typeface="游ゴシック" panose="020B0400000000000000" pitchFamily="50" charset="-128"/>
                <a:ea typeface="游ゴシック" panose="020B0400000000000000" pitchFamily="50" charset="-128"/>
              </a:rPr>
              <a:t>を認め亜区域切除後に</a:t>
            </a:r>
            <a:r>
              <a:rPr lang="en-US" altLang="ja-JP" sz="1400" dirty="0">
                <a:solidFill>
                  <a:schemeClr val="tx1"/>
                </a:solidFill>
                <a:latin typeface="游ゴシック" panose="020B0400000000000000" pitchFamily="50" charset="-128"/>
                <a:ea typeface="游ゴシック" panose="020B0400000000000000" pitchFamily="50" charset="-128"/>
              </a:rPr>
              <a:t>PEG-IFN+RBV</a:t>
            </a:r>
            <a:r>
              <a:rPr lang="ja-JP" altLang="en-US" sz="1400" dirty="0">
                <a:solidFill>
                  <a:schemeClr val="tx1"/>
                </a:solidFill>
                <a:latin typeface="游ゴシック" panose="020B0400000000000000" pitchFamily="50" charset="-128"/>
                <a:ea typeface="游ゴシック" panose="020B0400000000000000" pitchFamily="50" charset="-128"/>
              </a:rPr>
              <a:t>で</a:t>
            </a:r>
            <a:r>
              <a:rPr lang="en-US" altLang="ja-JP" sz="1400" dirty="0">
                <a:solidFill>
                  <a:schemeClr val="tx1"/>
                </a:solidFill>
                <a:latin typeface="游ゴシック" panose="020B0400000000000000" pitchFamily="50" charset="-128"/>
                <a:ea typeface="游ゴシック" panose="020B0400000000000000" pitchFamily="50" charset="-128"/>
              </a:rPr>
              <a:t>SVR</a:t>
            </a:r>
            <a:r>
              <a:rPr lang="ja-JP" altLang="en-US" sz="1400" dirty="0">
                <a:solidFill>
                  <a:schemeClr val="tx1"/>
                </a:solidFill>
                <a:latin typeface="游ゴシック" panose="020B0400000000000000" pitchFamily="50" charset="-128"/>
                <a:ea typeface="游ゴシック" panose="020B0400000000000000" pitchFamily="50" charset="-128"/>
              </a:rPr>
              <a:t>となった。</a:t>
            </a:r>
            <a:endParaRPr lang="en-US" altLang="ja-JP" sz="1400" dirty="0">
              <a:solidFill>
                <a:schemeClr val="tx1"/>
              </a:solidFill>
              <a:latin typeface="游ゴシック" panose="020B0400000000000000" pitchFamily="50" charset="-128"/>
              <a:ea typeface="游ゴシック" panose="020B0400000000000000" pitchFamily="50" charset="-128"/>
            </a:endParaRPr>
          </a:p>
          <a:p>
            <a:pPr>
              <a:defRPr/>
            </a:pPr>
            <a:r>
              <a:rPr lang="ja-JP" altLang="en-US" sz="1400" dirty="0">
                <a:solidFill>
                  <a:schemeClr val="tx1"/>
                </a:solidFill>
                <a:latin typeface="游ゴシック" panose="020B0400000000000000" pitchFamily="50" charset="-128"/>
                <a:ea typeface="游ゴシック" panose="020B0400000000000000" pitchFamily="50" charset="-128"/>
              </a:rPr>
              <a:t>以降、新規病変を認めるごとに外科的切除、</a:t>
            </a:r>
            <a:r>
              <a:rPr lang="en-US" altLang="ja-JP" sz="1400" dirty="0">
                <a:solidFill>
                  <a:schemeClr val="tx1"/>
                </a:solidFill>
                <a:latin typeface="游ゴシック" panose="020B0400000000000000" pitchFamily="50" charset="-128"/>
                <a:ea typeface="游ゴシック" panose="020B0400000000000000" pitchFamily="50" charset="-128"/>
              </a:rPr>
              <a:t>TACE</a:t>
            </a:r>
            <a:r>
              <a:rPr lang="ja-JP" altLang="en-US" sz="1400" dirty="0" err="1">
                <a:solidFill>
                  <a:schemeClr val="tx1"/>
                </a:solidFill>
                <a:latin typeface="游ゴシック" panose="020B0400000000000000" pitchFamily="50" charset="-128"/>
                <a:ea typeface="游ゴシック" panose="020B0400000000000000" pitchFamily="50" charset="-128"/>
              </a:rPr>
              <a:t>、</a:t>
            </a:r>
            <a:r>
              <a:rPr lang="en-US" altLang="ja-JP" sz="1400" dirty="0">
                <a:solidFill>
                  <a:schemeClr val="tx1"/>
                </a:solidFill>
                <a:latin typeface="游ゴシック" panose="020B0400000000000000" pitchFamily="50" charset="-128"/>
                <a:ea typeface="游ゴシック" panose="020B0400000000000000" pitchFamily="50" charset="-128"/>
              </a:rPr>
              <a:t>RFA</a:t>
            </a:r>
            <a:r>
              <a:rPr lang="ja-JP" altLang="en-US" sz="1400" dirty="0" err="1">
                <a:solidFill>
                  <a:schemeClr val="tx1"/>
                </a:solidFill>
                <a:latin typeface="游ゴシック" panose="020B0400000000000000" pitchFamily="50" charset="-128"/>
                <a:ea typeface="游ゴシック" panose="020B0400000000000000" pitchFamily="50" charset="-128"/>
              </a:rPr>
              <a:t>、</a:t>
            </a:r>
            <a:r>
              <a:rPr lang="ja-JP" altLang="en-US" sz="1400" dirty="0">
                <a:solidFill>
                  <a:schemeClr val="tx1"/>
                </a:solidFill>
                <a:latin typeface="游ゴシック" panose="020B0400000000000000" pitchFamily="50" charset="-128"/>
                <a:ea typeface="游ゴシック" panose="020B0400000000000000" pitchFamily="50" charset="-128"/>
              </a:rPr>
              <a:t>照射が適宜行われていた。</a:t>
            </a:r>
            <a:endParaRPr lang="en-US" altLang="ja-JP" sz="1400" dirty="0">
              <a:solidFill>
                <a:schemeClr val="tx1"/>
              </a:solidFill>
              <a:latin typeface="游ゴシック" panose="020B0400000000000000" pitchFamily="50" charset="-128"/>
              <a:ea typeface="游ゴシック" panose="020B0400000000000000" pitchFamily="50" charset="-128"/>
            </a:endParaRPr>
          </a:p>
          <a:p>
            <a:pPr>
              <a:defRPr/>
            </a:pPr>
            <a:r>
              <a:rPr lang="en-US" altLang="ja-JP" sz="1400" dirty="0">
                <a:solidFill>
                  <a:schemeClr val="tx1"/>
                </a:solidFill>
                <a:latin typeface="游ゴシック" panose="020B0400000000000000" pitchFamily="50" charset="-128"/>
                <a:ea typeface="游ゴシック" panose="020B0400000000000000" pitchFamily="50" charset="-128"/>
              </a:rPr>
              <a:t>X-1</a:t>
            </a:r>
            <a:r>
              <a:rPr lang="ja-JP" altLang="en-US" sz="1400" dirty="0">
                <a:solidFill>
                  <a:schemeClr val="tx1"/>
                </a:solidFill>
                <a:latin typeface="游ゴシック" panose="020B0400000000000000" pitchFamily="50" charset="-128"/>
                <a:ea typeface="游ゴシック" panose="020B0400000000000000" pitchFamily="50" charset="-128"/>
              </a:rPr>
              <a:t>年</a:t>
            </a:r>
            <a:r>
              <a:rPr lang="en-US" altLang="ja-JP" sz="1400" dirty="0">
                <a:solidFill>
                  <a:schemeClr val="tx1"/>
                </a:solidFill>
                <a:latin typeface="游ゴシック" panose="020B0400000000000000" pitchFamily="50" charset="-128"/>
                <a:ea typeface="游ゴシック" panose="020B0400000000000000" pitchFamily="50" charset="-128"/>
              </a:rPr>
              <a:t>6</a:t>
            </a:r>
            <a:r>
              <a:rPr lang="ja-JP" altLang="en-US" sz="1400" dirty="0">
                <a:solidFill>
                  <a:schemeClr val="tx1"/>
                </a:solidFill>
                <a:latin typeface="游ゴシック" panose="020B0400000000000000" pitchFamily="50" charset="-128"/>
                <a:ea typeface="游ゴシック" panose="020B0400000000000000" pitchFamily="50" charset="-128"/>
              </a:rPr>
              <a:t>月　</a:t>
            </a:r>
            <a:r>
              <a:rPr lang="en-US" altLang="ja-JP" sz="1400" dirty="0">
                <a:solidFill>
                  <a:schemeClr val="tx1"/>
                </a:solidFill>
                <a:latin typeface="游ゴシック" panose="020B0400000000000000" pitchFamily="50" charset="-128"/>
                <a:ea typeface="游ゴシック" panose="020B0400000000000000" pitchFamily="50" charset="-128"/>
              </a:rPr>
              <a:t>S5</a:t>
            </a:r>
            <a:r>
              <a:rPr lang="ja-JP" altLang="en-US" sz="1400" dirty="0">
                <a:solidFill>
                  <a:schemeClr val="tx1"/>
                </a:solidFill>
                <a:latin typeface="游ゴシック" panose="020B0400000000000000" pitchFamily="50" charset="-128"/>
                <a:ea typeface="游ゴシック" panose="020B0400000000000000" pitchFamily="50" charset="-128"/>
              </a:rPr>
              <a:t>に</a:t>
            </a:r>
            <a:r>
              <a:rPr lang="en-US" altLang="ja-JP" sz="1400" dirty="0">
                <a:solidFill>
                  <a:schemeClr val="tx1"/>
                </a:solidFill>
                <a:latin typeface="游ゴシック" panose="020B0400000000000000" pitchFamily="50" charset="-128"/>
                <a:ea typeface="游ゴシック" panose="020B0400000000000000" pitchFamily="50" charset="-128"/>
              </a:rPr>
              <a:t>17mm</a:t>
            </a:r>
            <a:r>
              <a:rPr lang="ja-JP" altLang="en-US" sz="1400" dirty="0">
                <a:solidFill>
                  <a:schemeClr val="tx1"/>
                </a:solidFill>
                <a:latin typeface="游ゴシック" panose="020B0400000000000000" pitchFamily="50" charset="-128"/>
                <a:ea typeface="游ゴシック" panose="020B0400000000000000" pitchFamily="50" charset="-128"/>
              </a:rPr>
              <a:t>大病変を認め</a:t>
            </a:r>
            <a:r>
              <a:rPr lang="en-US" altLang="ja-JP" sz="1400" dirty="0">
                <a:solidFill>
                  <a:schemeClr val="tx1"/>
                </a:solidFill>
                <a:latin typeface="游ゴシック" panose="020B0400000000000000" pitchFamily="50" charset="-128"/>
                <a:ea typeface="游ゴシック" panose="020B0400000000000000" pitchFamily="50" charset="-128"/>
              </a:rPr>
              <a:t>7</a:t>
            </a:r>
            <a:r>
              <a:rPr lang="ja-JP" altLang="en-US" sz="1400" dirty="0">
                <a:solidFill>
                  <a:schemeClr val="tx1"/>
                </a:solidFill>
                <a:latin typeface="游ゴシック" panose="020B0400000000000000" pitchFamily="50" charset="-128"/>
                <a:ea typeface="游ゴシック" panose="020B0400000000000000" pitchFamily="50" charset="-128"/>
              </a:rPr>
              <a:t>月に</a:t>
            </a:r>
            <a:r>
              <a:rPr lang="en-US" altLang="ja-JP" sz="1400" dirty="0">
                <a:solidFill>
                  <a:schemeClr val="tx1"/>
                </a:solidFill>
                <a:latin typeface="游ゴシック" panose="020B0400000000000000" pitchFamily="50" charset="-128"/>
                <a:ea typeface="游ゴシック" panose="020B0400000000000000" pitchFamily="50" charset="-128"/>
              </a:rPr>
              <a:t>TACE</a:t>
            </a:r>
            <a:r>
              <a:rPr lang="ja-JP" altLang="en-US" sz="1400" dirty="0">
                <a:solidFill>
                  <a:schemeClr val="tx1"/>
                </a:solidFill>
                <a:latin typeface="游ゴシック" panose="020B0400000000000000" pitchFamily="50" charset="-128"/>
                <a:ea typeface="游ゴシック" panose="020B0400000000000000" pitchFamily="50" charset="-128"/>
              </a:rPr>
              <a:t>及び</a:t>
            </a:r>
            <a:r>
              <a:rPr lang="en-US" altLang="ja-JP" sz="1400" dirty="0">
                <a:solidFill>
                  <a:schemeClr val="tx1"/>
                </a:solidFill>
                <a:latin typeface="游ゴシック" panose="020B0400000000000000" pitchFamily="50" charset="-128"/>
                <a:ea typeface="游ゴシック" panose="020B0400000000000000" pitchFamily="50" charset="-128"/>
              </a:rPr>
              <a:t>LEN</a:t>
            </a:r>
            <a:r>
              <a:rPr lang="ja-JP" altLang="en-US" sz="1400" dirty="0">
                <a:solidFill>
                  <a:schemeClr val="tx1"/>
                </a:solidFill>
                <a:latin typeface="游ゴシック" panose="020B0400000000000000" pitchFamily="50" charset="-128"/>
                <a:ea typeface="游ゴシック" panose="020B0400000000000000" pitchFamily="50" charset="-128"/>
              </a:rPr>
              <a:t>を導入した。</a:t>
            </a:r>
            <a:endParaRPr lang="en-US" altLang="ja-JP" sz="1400" dirty="0">
              <a:solidFill>
                <a:schemeClr val="tx1"/>
              </a:solidFill>
              <a:latin typeface="游ゴシック" panose="020B0400000000000000" pitchFamily="50" charset="-128"/>
              <a:ea typeface="游ゴシック" panose="020B0400000000000000" pitchFamily="50" charset="-128"/>
            </a:endParaRPr>
          </a:p>
        </p:txBody>
      </p:sp>
      <p:sp>
        <p:nvSpPr>
          <p:cNvPr id="4" name="テキスト ボックス 3"/>
          <p:cNvSpPr txBox="1"/>
          <p:nvPr/>
        </p:nvSpPr>
        <p:spPr>
          <a:xfrm>
            <a:off x="5852040" y="885825"/>
            <a:ext cx="2815194" cy="400110"/>
          </a:xfrm>
          <a:prstGeom prst="rect">
            <a:avLst/>
          </a:prstGeom>
          <a:solidFill>
            <a:schemeClr val="accent4">
              <a:lumMod val="20000"/>
              <a:lumOff val="80000"/>
            </a:schemeClr>
          </a:solidFill>
          <a:effectLst>
            <a:outerShdw blurRad="50800" dist="38100" dir="2700000" algn="tl" rotWithShape="0">
              <a:prstClr val="black">
                <a:alpha val="40000"/>
              </a:prstClr>
            </a:outerShdw>
          </a:effectLst>
        </p:spPr>
        <p:txBody>
          <a:bodyPr wrap="none">
            <a:spAutoFit/>
          </a:bodyPr>
          <a:lstStyle/>
          <a:p>
            <a:pPr algn="ctr">
              <a:defRPr/>
            </a:pPr>
            <a:r>
              <a:rPr lang="en-US" altLang="ja-JP" sz="2000" b="1" dirty="0">
                <a:latin typeface="游ゴシック" panose="020B0400000000000000" pitchFamily="50" charset="-128"/>
                <a:ea typeface="游ゴシック" panose="020B0400000000000000" pitchFamily="50" charset="-128"/>
              </a:rPr>
              <a:t>6X</a:t>
            </a:r>
            <a:r>
              <a:rPr lang="ja-JP" altLang="en-US" sz="2000" b="1" dirty="0">
                <a:latin typeface="游ゴシック" panose="020B0400000000000000" pitchFamily="50" charset="-128"/>
                <a:ea typeface="游ゴシック" panose="020B0400000000000000" pitchFamily="50" charset="-128"/>
              </a:rPr>
              <a:t>歳　主訴：左下肢痛</a:t>
            </a:r>
          </a:p>
        </p:txBody>
      </p:sp>
      <p:sp>
        <p:nvSpPr>
          <p:cNvPr id="48" name="角丸四角形 47"/>
          <p:cNvSpPr/>
          <p:nvPr/>
        </p:nvSpPr>
        <p:spPr>
          <a:xfrm>
            <a:off x="3383323" y="1696092"/>
            <a:ext cx="1080517" cy="266953"/>
          </a:xfrm>
          <a:prstGeom prst="round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altLang="ja-JP" sz="1200" dirty="0">
                <a:solidFill>
                  <a:schemeClr val="tx1"/>
                </a:solidFill>
                <a:latin typeface="游ゴシック" panose="020B0400000000000000" pitchFamily="50" charset="-128"/>
                <a:ea typeface="游ゴシック" panose="020B0400000000000000" pitchFamily="50" charset="-128"/>
              </a:rPr>
              <a:t>ATZ+BEV</a:t>
            </a:r>
            <a:r>
              <a:rPr lang="ja-JP" altLang="en-US" sz="1200" dirty="0">
                <a:solidFill>
                  <a:schemeClr val="tx1"/>
                </a:solidFill>
                <a:latin typeface="游ゴシック" panose="020B0400000000000000" pitchFamily="50" charset="-128"/>
                <a:ea typeface="游ゴシック" panose="020B0400000000000000" pitchFamily="50" charset="-128"/>
              </a:rPr>
              <a:t>①</a:t>
            </a:r>
            <a:endParaRPr lang="en-US" altLang="ja-JP" sz="1200" dirty="0">
              <a:solidFill>
                <a:schemeClr val="tx1"/>
              </a:solidFill>
              <a:latin typeface="游ゴシック" panose="020B0400000000000000" pitchFamily="50" charset="-128"/>
              <a:ea typeface="游ゴシック" panose="020B0400000000000000" pitchFamily="50" charset="-128"/>
            </a:endParaRPr>
          </a:p>
        </p:txBody>
      </p:sp>
      <p:sp>
        <p:nvSpPr>
          <p:cNvPr id="18447" name="テキスト ボックス 30"/>
          <p:cNvSpPr txBox="1">
            <a:spLocks noChangeArrowheads="1"/>
          </p:cNvSpPr>
          <p:nvPr/>
        </p:nvSpPr>
        <p:spPr bwMode="auto">
          <a:xfrm>
            <a:off x="7452220" y="1346066"/>
            <a:ext cx="576263"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sz="1400" dirty="0">
                <a:latin typeface="游ゴシック" panose="020B0400000000000000" pitchFamily="50" charset="-128"/>
                <a:ea typeface="游ゴシック" panose="020B0400000000000000" pitchFamily="50" charset="-128"/>
              </a:rPr>
              <a:t>4/26</a:t>
            </a:r>
          </a:p>
        </p:txBody>
      </p:sp>
      <p:sp>
        <p:nvSpPr>
          <p:cNvPr id="45" name="角丸四角形 44"/>
          <p:cNvSpPr/>
          <p:nvPr/>
        </p:nvSpPr>
        <p:spPr>
          <a:xfrm>
            <a:off x="6475260" y="1701149"/>
            <a:ext cx="1081836" cy="261938"/>
          </a:xfrm>
          <a:prstGeom prst="round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altLang="ja-JP" sz="1200" dirty="0">
                <a:solidFill>
                  <a:schemeClr val="tx1"/>
                </a:solidFill>
                <a:latin typeface="游ゴシック" panose="020B0400000000000000" pitchFamily="50" charset="-128"/>
                <a:ea typeface="游ゴシック" panose="020B0400000000000000" pitchFamily="50" charset="-128"/>
              </a:rPr>
              <a:t>ATZ+BEV</a:t>
            </a:r>
            <a:r>
              <a:rPr lang="ja-JP" altLang="en-US" sz="1200" dirty="0">
                <a:solidFill>
                  <a:schemeClr val="tx1"/>
                </a:solidFill>
                <a:latin typeface="游ゴシック" panose="020B0400000000000000" pitchFamily="50" charset="-128"/>
                <a:ea typeface="游ゴシック" panose="020B0400000000000000" pitchFamily="50" charset="-128"/>
              </a:rPr>
              <a:t>②</a:t>
            </a:r>
            <a:endParaRPr lang="en-US" altLang="ja-JP" sz="1200" dirty="0">
              <a:solidFill>
                <a:schemeClr val="tx1"/>
              </a:solidFill>
              <a:latin typeface="游ゴシック" panose="020B0400000000000000" pitchFamily="50" charset="-128"/>
              <a:ea typeface="游ゴシック" panose="020B0400000000000000" pitchFamily="50" charset="-128"/>
            </a:endParaRPr>
          </a:p>
        </p:txBody>
      </p:sp>
      <p:sp>
        <p:nvSpPr>
          <p:cNvPr id="46" name="角丸四角形 45"/>
          <p:cNvSpPr/>
          <p:nvPr/>
        </p:nvSpPr>
        <p:spPr>
          <a:xfrm>
            <a:off x="7207709" y="2120832"/>
            <a:ext cx="1065286" cy="261938"/>
          </a:xfrm>
          <a:prstGeom prst="round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altLang="ja-JP" sz="1200" dirty="0">
                <a:solidFill>
                  <a:schemeClr val="tx1"/>
                </a:solidFill>
                <a:latin typeface="游ゴシック" panose="020B0400000000000000" pitchFamily="50" charset="-128"/>
                <a:ea typeface="游ゴシック" panose="020B0400000000000000" pitchFamily="50" charset="-128"/>
              </a:rPr>
              <a:t>ATZ+BEV</a:t>
            </a:r>
            <a:r>
              <a:rPr lang="ja-JP" altLang="en-US" sz="1200" dirty="0">
                <a:solidFill>
                  <a:schemeClr val="tx1"/>
                </a:solidFill>
                <a:latin typeface="游ゴシック" panose="020B0400000000000000" pitchFamily="50" charset="-128"/>
                <a:ea typeface="游ゴシック" panose="020B0400000000000000" pitchFamily="50" charset="-128"/>
              </a:rPr>
              <a:t>③</a:t>
            </a:r>
            <a:endParaRPr lang="en-US" altLang="ja-JP" sz="1200" dirty="0">
              <a:solidFill>
                <a:schemeClr val="tx1"/>
              </a:solidFill>
              <a:latin typeface="游ゴシック" panose="020B0400000000000000" pitchFamily="50" charset="-128"/>
              <a:ea typeface="游ゴシック" panose="020B0400000000000000" pitchFamily="50" charset="-128"/>
            </a:endParaRPr>
          </a:p>
        </p:txBody>
      </p:sp>
      <p:sp>
        <p:nvSpPr>
          <p:cNvPr id="50" name="角丸四角形 49"/>
          <p:cNvSpPr/>
          <p:nvPr/>
        </p:nvSpPr>
        <p:spPr>
          <a:xfrm>
            <a:off x="8035842" y="1697987"/>
            <a:ext cx="1059803" cy="261938"/>
          </a:xfrm>
          <a:prstGeom prst="round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altLang="ja-JP" sz="1200" dirty="0">
                <a:solidFill>
                  <a:schemeClr val="tx1"/>
                </a:solidFill>
                <a:latin typeface="游ゴシック" panose="020B0400000000000000" pitchFamily="50" charset="-128"/>
                <a:ea typeface="游ゴシック" panose="020B0400000000000000" pitchFamily="50" charset="-128"/>
              </a:rPr>
              <a:t>ATZ+BEV</a:t>
            </a:r>
            <a:r>
              <a:rPr lang="ja-JP" altLang="en-US" sz="1200" dirty="0">
                <a:solidFill>
                  <a:schemeClr val="tx1"/>
                </a:solidFill>
                <a:latin typeface="游ゴシック" panose="020B0400000000000000" pitchFamily="50" charset="-128"/>
                <a:ea typeface="游ゴシック" panose="020B0400000000000000" pitchFamily="50" charset="-128"/>
              </a:rPr>
              <a:t>④</a:t>
            </a:r>
            <a:endParaRPr lang="en-US" altLang="ja-JP" sz="1200" dirty="0">
              <a:solidFill>
                <a:schemeClr val="tx1"/>
              </a:solidFill>
              <a:latin typeface="游ゴシック" panose="020B0400000000000000" pitchFamily="50" charset="-128"/>
              <a:ea typeface="游ゴシック" panose="020B0400000000000000" pitchFamily="50" charset="-128"/>
            </a:endParaRPr>
          </a:p>
        </p:txBody>
      </p:sp>
      <p:cxnSp>
        <p:nvCxnSpPr>
          <p:cNvPr id="51" name="直線コネクタ 50"/>
          <p:cNvCxnSpPr/>
          <p:nvPr/>
        </p:nvCxnSpPr>
        <p:spPr>
          <a:xfrm flipH="1">
            <a:off x="1547664" y="1624285"/>
            <a:ext cx="7532891" cy="451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3" name="テキスト ボックス 25"/>
          <p:cNvSpPr txBox="1">
            <a:spLocks noChangeArrowheads="1"/>
          </p:cNvSpPr>
          <p:nvPr/>
        </p:nvSpPr>
        <p:spPr bwMode="auto">
          <a:xfrm>
            <a:off x="1523178" y="1109796"/>
            <a:ext cx="72648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sz="1600" dirty="0">
                <a:solidFill>
                  <a:srgbClr val="FF0000"/>
                </a:solidFill>
                <a:latin typeface="游ゴシック" panose="020B0400000000000000" pitchFamily="50" charset="-128"/>
                <a:ea typeface="游ゴシック" panose="020B0400000000000000" pitchFamily="50" charset="-128"/>
              </a:rPr>
              <a:t>X-1</a:t>
            </a:r>
            <a:r>
              <a:rPr lang="ja-JP" altLang="en-US" sz="1600" dirty="0">
                <a:solidFill>
                  <a:srgbClr val="FF0000"/>
                </a:solidFill>
                <a:latin typeface="游ゴシック" panose="020B0400000000000000" pitchFamily="50" charset="-128"/>
                <a:ea typeface="游ゴシック" panose="020B0400000000000000" pitchFamily="50" charset="-128"/>
              </a:rPr>
              <a:t>年</a:t>
            </a:r>
            <a:endParaRPr lang="ja-JP" altLang="en-US" sz="1200" dirty="0">
              <a:latin typeface="游ゴシック" panose="020B0400000000000000" pitchFamily="50" charset="-128"/>
              <a:ea typeface="游ゴシック" panose="020B0400000000000000" pitchFamily="50" charset="-128"/>
            </a:endParaRPr>
          </a:p>
        </p:txBody>
      </p:sp>
      <p:sp>
        <p:nvSpPr>
          <p:cNvPr id="55" name="テキスト ボックス 15"/>
          <p:cNvSpPr txBox="1">
            <a:spLocks noChangeArrowheads="1"/>
          </p:cNvSpPr>
          <p:nvPr/>
        </p:nvSpPr>
        <p:spPr bwMode="auto">
          <a:xfrm>
            <a:off x="2320616" y="1338283"/>
            <a:ext cx="5760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sz="1400" dirty="0">
                <a:latin typeface="游ゴシック" panose="020B0400000000000000" pitchFamily="50" charset="-128"/>
                <a:ea typeface="游ゴシック" panose="020B0400000000000000" pitchFamily="50" charset="-128"/>
              </a:rPr>
              <a:t>11</a:t>
            </a:r>
            <a:r>
              <a:rPr lang="ja-JP" altLang="en-US" sz="1400" dirty="0">
                <a:latin typeface="游ゴシック" panose="020B0400000000000000" pitchFamily="50" charset="-128"/>
                <a:ea typeface="游ゴシック" panose="020B0400000000000000" pitchFamily="50" charset="-128"/>
              </a:rPr>
              <a:t>月</a:t>
            </a:r>
          </a:p>
        </p:txBody>
      </p:sp>
      <p:sp>
        <p:nvSpPr>
          <p:cNvPr id="38" name="角丸四角形 37"/>
          <p:cNvSpPr/>
          <p:nvPr/>
        </p:nvSpPr>
        <p:spPr>
          <a:xfrm>
            <a:off x="7606851" y="4453829"/>
            <a:ext cx="1433822" cy="266953"/>
          </a:xfrm>
          <a:prstGeom prst="roundRect">
            <a:avLst/>
          </a:prstGeom>
          <a:ln>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en-US" altLang="ja-JP" sz="1200" dirty="0">
                <a:solidFill>
                  <a:schemeClr val="tx1"/>
                </a:solidFill>
                <a:latin typeface="游ゴシック" panose="020B0400000000000000" pitchFamily="50" charset="-128"/>
                <a:ea typeface="游ゴシック" panose="020B0400000000000000" pitchFamily="50" charset="-128"/>
              </a:rPr>
              <a:t>4/26</a:t>
            </a:r>
            <a:r>
              <a:rPr lang="ja-JP" altLang="en-US" sz="1200" dirty="0">
                <a:solidFill>
                  <a:schemeClr val="tx1"/>
                </a:solidFill>
                <a:latin typeface="游ゴシック" panose="020B0400000000000000" pitchFamily="50" charset="-128"/>
                <a:ea typeface="游ゴシック" panose="020B0400000000000000" pitchFamily="50" charset="-128"/>
              </a:rPr>
              <a:t>撮影造影</a:t>
            </a:r>
            <a:r>
              <a:rPr lang="en-US" altLang="ja-JP" sz="1200" dirty="0">
                <a:solidFill>
                  <a:schemeClr val="tx1"/>
                </a:solidFill>
                <a:latin typeface="游ゴシック" panose="020B0400000000000000" pitchFamily="50" charset="-128"/>
                <a:ea typeface="游ゴシック" panose="020B0400000000000000" pitchFamily="50" charset="-128"/>
              </a:rPr>
              <a:t>CT</a:t>
            </a:r>
          </a:p>
        </p:txBody>
      </p:sp>
      <p:grpSp>
        <p:nvGrpSpPr>
          <p:cNvPr id="18448" name="グループ化 29"/>
          <p:cNvGrpSpPr>
            <a:grpSpLocks/>
          </p:cNvGrpSpPr>
          <p:nvPr/>
        </p:nvGrpSpPr>
        <p:grpSpPr bwMode="auto">
          <a:xfrm>
            <a:off x="694970" y="1102852"/>
            <a:ext cx="8345703" cy="5074860"/>
            <a:chOff x="478533" y="1462949"/>
            <a:chExt cx="8346461" cy="5075980"/>
          </a:xfrm>
        </p:grpSpPr>
        <p:sp>
          <p:nvSpPr>
            <p:cNvPr id="28" name="角丸四角形 27"/>
            <p:cNvSpPr/>
            <p:nvPr/>
          </p:nvSpPr>
          <p:spPr>
            <a:xfrm>
              <a:off x="5192204" y="2370577"/>
              <a:ext cx="1192387" cy="290576"/>
            </a:xfrm>
            <a:prstGeom prst="roundRect">
              <a:avLst/>
            </a:prstGeom>
            <a:solidFill>
              <a:srgbClr val="FFFF00"/>
            </a:solidFill>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b="1" dirty="0">
                  <a:solidFill>
                    <a:srgbClr val="FF0000"/>
                  </a:solidFill>
                  <a:latin typeface="游ゴシック" panose="020B0400000000000000" pitchFamily="50" charset="-128"/>
                  <a:ea typeface="游ゴシック" panose="020B0400000000000000" pitchFamily="50" charset="-128"/>
                </a:rPr>
                <a:t>当科緊急入院</a:t>
              </a:r>
              <a:endParaRPr lang="en-US" altLang="ja-JP" sz="1200" b="1" dirty="0">
                <a:solidFill>
                  <a:srgbClr val="FF0000"/>
                </a:solidFill>
                <a:latin typeface="游ゴシック" panose="020B0400000000000000" pitchFamily="50" charset="-128"/>
                <a:ea typeface="游ゴシック" panose="020B0400000000000000" pitchFamily="50" charset="-128"/>
              </a:endParaRPr>
            </a:p>
          </p:txBody>
        </p:sp>
        <p:sp>
          <p:nvSpPr>
            <p:cNvPr id="29" name="角丸四角形 28"/>
            <p:cNvSpPr/>
            <p:nvPr/>
          </p:nvSpPr>
          <p:spPr>
            <a:xfrm>
              <a:off x="7393550" y="5152429"/>
              <a:ext cx="1431444" cy="1386500"/>
            </a:xfrm>
            <a:prstGeom prst="roundRect">
              <a:avLst/>
            </a:prstGeom>
            <a:ln>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en-US" altLang="ja-JP" sz="1100" dirty="0">
                  <a:solidFill>
                    <a:schemeClr val="tx1"/>
                  </a:solidFill>
                  <a:latin typeface="游ゴシック" panose="020B0400000000000000" pitchFamily="50" charset="-128"/>
                  <a:ea typeface="游ゴシック" panose="020B0400000000000000" pitchFamily="50" charset="-128"/>
                </a:rPr>
                <a:t>(A)</a:t>
              </a:r>
              <a:r>
                <a:rPr lang="ja-JP" altLang="en-US" sz="1100" dirty="0">
                  <a:solidFill>
                    <a:srgbClr val="FF0000"/>
                  </a:solidFill>
                  <a:latin typeface="游ゴシック" panose="020B0400000000000000" pitchFamily="50" charset="-128"/>
                  <a:ea typeface="游ゴシック" panose="020B0400000000000000" pitchFamily="50" charset="-128"/>
                </a:rPr>
                <a:t>腸骨の骨破壊像と骨外膨隆性腫瘤の増大</a:t>
              </a:r>
              <a:r>
                <a:rPr lang="ja-JP" altLang="en-US" sz="1100" dirty="0">
                  <a:solidFill>
                    <a:schemeClr val="tx1"/>
                  </a:solidFill>
                  <a:latin typeface="游ゴシック" panose="020B0400000000000000" pitchFamily="50" charset="-128"/>
                  <a:ea typeface="游ゴシック" panose="020B0400000000000000" pitchFamily="50" charset="-128"/>
                </a:rPr>
                <a:t>を認める。</a:t>
              </a:r>
              <a:endParaRPr lang="en-US" altLang="ja-JP" sz="1100" dirty="0">
                <a:solidFill>
                  <a:schemeClr val="tx1"/>
                </a:solidFill>
                <a:latin typeface="游ゴシック" panose="020B0400000000000000" pitchFamily="50" charset="-128"/>
                <a:ea typeface="游ゴシック" panose="020B0400000000000000" pitchFamily="50" charset="-128"/>
              </a:endParaRPr>
            </a:p>
            <a:p>
              <a:pPr>
                <a:defRPr/>
              </a:pPr>
              <a:r>
                <a:rPr lang="en-US" altLang="ja-JP" sz="1100" dirty="0">
                  <a:solidFill>
                    <a:schemeClr val="tx1"/>
                  </a:solidFill>
                  <a:latin typeface="游ゴシック" panose="020B0400000000000000" pitchFamily="50" charset="-128"/>
                  <a:ea typeface="游ゴシック" panose="020B0400000000000000" pitchFamily="50" charset="-128"/>
                </a:rPr>
                <a:t>(B)</a:t>
              </a:r>
              <a:r>
                <a:rPr lang="ja-JP" altLang="en-US" sz="1100" dirty="0">
                  <a:solidFill>
                    <a:schemeClr val="tx1"/>
                  </a:solidFill>
                  <a:latin typeface="游ゴシック" panose="020B0400000000000000" pitchFamily="50" charset="-128"/>
                  <a:ea typeface="游ゴシック" panose="020B0400000000000000" pitchFamily="50" charset="-128"/>
                </a:rPr>
                <a:t>肺転移を認める。</a:t>
              </a:r>
              <a:endParaRPr lang="en-US" altLang="ja-JP" sz="1100" dirty="0">
                <a:solidFill>
                  <a:schemeClr val="tx1"/>
                </a:solidFill>
                <a:latin typeface="游ゴシック" panose="020B0400000000000000" pitchFamily="50" charset="-128"/>
                <a:ea typeface="游ゴシック" panose="020B0400000000000000" pitchFamily="50" charset="-128"/>
              </a:endParaRPr>
            </a:p>
          </p:txBody>
        </p:sp>
        <p:sp>
          <p:nvSpPr>
            <p:cNvPr id="18461" name="テキスト ボックス 25"/>
            <p:cNvSpPr txBox="1">
              <a:spLocks noChangeArrowheads="1"/>
            </p:cNvSpPr>
            <p:nvPr/>
          </p:nvSpPr>
          <p:spPr bwMode="auto">
            <a:xfrm>
              <a:off x="3435408" y="1462949"/>
              <a:ext cx="546217" cy="33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sz="1600" dirty="0">
                  <a:solidFill>
                    <a:srgbClr val="FF0000"/>
                  </a:solidFill>
                  <a:latin typeface="游ゴシック" panose="020B0400000000000000" pitchFamily="50" charset="-128"/>
                  <a:ea typeface="游ゴシック" panose="020B0400000000000000" pitchFamily="50" charset="-128"/>
                </a:rPr>
                <a:t>X</a:t>
              </a:r>
              <a:r>
                <a:rPr lang="ja-JP" altLang="en-US" sz="1600" dirty="0">
                  <a:solidFill>
                    <a:srgbClr val="FF0000"/>
                  </a:solidFill>
                  <a:latin typeface="游ゴシック" panose="020B0400000000000000" pitchFamily="50" charset="-128"/>
                  <a:ea typeface="游ゴシック" panose="020B0400000000000000" pitchFamily="50" charset="-128"/>
                </a:rPr>
                <a:t>年</a:t>
              </a:r>
              <a:endParaRPr lang="ja-JP" altLang="en-US" sz="1200" dirty="0">
                <a:latin typeface="游ゴシック" panose="020B0400000000000000" pitchFamily="50" charset="-128"/>
                <a:ea typeface="游ゴシック" panose="020B0400000000000000" pitchFamily="50" charset="-128"/>
              </a:endParaRPr>
            </a:p>
          </p:txBody>
        </p:sp>
        <p:sp>
          <p:nvSpPr>
            <p:cNvPr id="18462" name="テキスト ボックス 30"/>
            <p:cNvSpPr txBox="1">
              <a:spLocks noChangeArrowheads="1"/>
            </p:cNvSpPr>
            <p:nvPr/>
          </p:nvSpPr>
          <p:spPr bwMode="auto">
            <a:xfrm>
              <a:off x="7897749" y="1707879"/>
              <a:ext cx="600128" cy="318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sz="1400" dirty="0">
                  <a:latin typeface="游ゴシック" panose="020B0400000000000000" pitchFamily="50" charset="-128"/>
                  <a:ea typeface="游ゴシック" panose="020B0400000000000000" pitchFamily="50" charset="-128"/>
                </a:rPr>
                <a:t>5/17</a:t>
              </a:r>
            </a:p>
          </p:txBody>
        </p:sp>
        <p:sp>
          <p:nvSpPr>
            <p:cNvPr id="24" name="角丸四角形 23"/>
            <p:cNvSpPr/>
            <p:nvPr/>
          </p:nvSpPr>
          <p:spPr>
            <a:xfrm>
              <a:off x="5192204" y="2679903"/>
              <a:ext cx="1192388" cy="242879"/>
            </a:xfrm>
            <a:prstGeom prst="roundRect">
              <a:avLst/>
            </a:prstGeom>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ja-JP" altLang="en-US" sz="1200" dirty="0">
                  <a:solidFill>
                    <a:schemeClr val="tx1"/>
                  </a:solidFill>
                  <a:latin typeface="游ゴシック" panose="020B0400000000000000" pitchFamily="50" charset="-128"/>
                  <a:ea typeface="游ゴシック" panose="020B0400000000000000" pitchFamily="50" charset="-128"/>
                </a:rPr>
                <a:t>照射治療</a:t>
              </a:r>
              <a:endParaRPr lang="en-US" altLang="ja-JP" sz="1200" dirty="0">
                <a:solidFill>
                  <a:schemeClr val="tx1"/>
                </a:solidFill>
                <a:latin typeface="游ゴシック" panose="020B0400000000000000" pitchFamily="50" charset="-128"/>
                <a:ea typeface="游ゴシック" panose="020B0400000000000000" pitchFamily="50" charset="-128"/>
              </a:endParaRPr>
            </a:p>
          </p:txBody>
        </p:sp>
        <p:sp>
          <p:nvSpPr>
            <p:cNvPr id="18" name="角丸四角形 17"/>
            <p:cNvSpPr/>
            <p:nvPr/>
          </p:nvSpPr>
          <p:spPr>
            <a:xfrm>
              <a:off x="3870979" y="2374473"/>
              <a:ext cx="1257929" cy="658583"/>
            </a:xfrm>
            <a:prstGeom prst="roundRect">
              <a:avLst/>
            </a:prstGeom>
            <a:ln>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ja-JP" altLang="en-US" sz="1100" dirty="0">
                  <a:solidFill>
                    <a:schemeClr val="tx1"/>
                  </a:solidFill>
                  <a:latin typeface="游ゴシック" panose="020B0400000000000000" pitchFamily="50" charset="-128"/>
                  <a:ea typeface="游ゴシック" panose="020B0400000000000000" pitchFamily="50" charset="-128"/>
                </a:rPr>
                <a:t>近医にて</a:t>
              </a:r>
              <a:r>
                <a:rPr lang="en-US" altLang="ja-JP" sz="1100" dirty="0">
                  <a:solidFill>
                    <a:schemeClr val="tx1"/>
                  </a:solidFill>
                  <a:latin typeface="游ゴシック" panose="020B0400000000000000" pitchFamily="50" charset="-128"/>
                  <a:ea typeface="游ゴシック" panose="020B0400000000000000" pitchFamily="50" charset="-128"/>
                </a:rPr>
                <a:t>MRI</a:t>
              </a:r>
              <a:r>
                <a:rPr lang="ja-JP" altLang="en-US" sz="1100" dirty="0">
                  <a:solidFill>
                    <a:schemeClr val="tx1"/>
                  </a:solidFill>
                  <a:latin typeface="游ゴシック" panose="020B0400000000000000" pitchFamily="50" charset="-128"/>
                  <a:ea typeface="游ゴシック" panose="020B0400000000000000" pitchFamily="50" charset="-128"/>
                </a:rPr>
                <a:t>再検され、</a:t>
              </a:r>
              <a:r>
                <a:rPr lang="ja-JP" altLang="en-US" sz="1100" b="1" dirty="0">
                  <a:solidFill>
                    <a:srgbClr val="FF0000"/>
                  </a:solidFill>
                  <a:latin typeface="游ゴシック" panose="020B0400000000000000" pitchFamily="50" charset="-128"/>
                  <a:ea typeface="游ゴシック" panose="020B0400000000000000" pitchFamily="50" charset="-128"/>
                </a:rPr>
                <a:t>骨転移</a:t>
              </a:r>
              <a:r>
                <a:rPr lang="ja-JP" altLang="en-US" sz="1100" dirty="0">
                  <a:solidFill>
                    <a:schemeClr val="tx1"/>
                  </a:solidFill>
                  <a:latin typeface="游ゴシック" panose="020B0400000000000000" pitchFamily="50" charset="-128"/>
                  <a:ea typeface="游ゴシック" panose="020B0400000000000000" pitchFamily="50" charset="-128"/>
                </a:rPr>
                <a:t>を指摘された。</a:t>
              </a:r>
              <a:endParaRPr lang="en-US" altLang="ja-JP" sz="1100" dirty="0">
                <a:solidFill>
                  <a:schemeClr val="tx1"/>
                </a:solidFill>
                <a:latin typeface="游ゴシック" panose="020B0400000000000000" pitchFamily="50" charset="-128"/>
                <a:ea typeface="游ゴシック" panose="020B0400000000000000" pitchFamily="50" charset="-128"/>
              </a:endParaRPr>
            </a:p>
          </p:txBody>
        </p:sp>
        <p:sp>
          <p:nvSpPr>
            <p:cNvPr id="27688" name="テキスト ボックス 6"/>
            <p:cNvSpPr txBox="1">
              <a:spLocks noChangeArrowheads="1"/>
            </p:cNvSpPr>
            <p:nvPr/>
          </p:nvSpPr>
          <p:spPr bwMode="auto">
            <a:xfrm>
              <a:off x="478533" y="2377689"/>
              <a:ext cx="575176" cy="308042"/>
            </a:xfrm>
            <a:prstGeom prst="rect">
              <a:avLst/>
            </a:prstGeom>
            <a:solidFill>
              <a:schemeClr val="accent6">
                <a:lumMod val="20000"/>
                <a:lumOff val="80000"/>
              </a:schemeClr>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ctr">
                <a:defRPr/>
              </a:pPr>
              <a:r>
                <a:rPr lang="ja-JP" altLang="en-US" sz="1400" b="1" dirty="0">
                  <a:latin typeface="游ゴシック" panose="020B0400000000000000" pitchFamily="50" charset="-128"/>
                  <a:ea typeface="游ゴシック" panose="020B0400000000000000" pitchFamily="50" charset="-128"/>
                </a:rPr>
                <a:t>病歴</a:t>
              </a:r>
              <a:endParaRPr lang="en-US" altLang="ja-JP" sz="1400" b="1" dirty="0">
                <a:latin typeface="游ゴシック" panose="020B0400000000000000" pitchFamily="50" charset="-128"/>
                <a:ea typeface="游ゴシック" panose="020B0400000000000000" pitchFamily="50" charset="-128"/>
              </a:endParaRPr>
            </a:p>
          </p:txBody>
        </p:sp>
        <p:sp>
          <p:nvSpPr>
            <p:cNvPr id="14" name="角丸四角形 13"/>
            <p:cNvSpPr/>
            <p:nvPr/>
          </p:nvSpPr>
          <p:spPr>
            <a:xfrm>
              <a:off x="1679293" y="2041020"/>
              <a:ext cx="1431444" cy="813623"/>
            </a:xfrm>
            <a:prstGeom prst="roundRect">
              <a:avLst/>
            </a:prstGeom>
            <a:ln>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ja-JP" altLang="en-US" sz="1100" dirty="0">
                  <a:solidFill>
                    <a:schemeClr val="tx1"/>
                  </a:solidFill>
                  <a:latin typeface="游ゴシック" panose="020B0400000000000000" pitchFamily="50" charset="-128"/>
                  <a:ea typeface="游ゴシック" panose="020B0400000000000000" pitchFamily="50" charset="-128"/>
                </a:rPr>
                <a:t>近医にて左下肢痛で</a:t>
              </a:r>
              <a:r>
                <a:rPr lang="en-US" altLang="ja-JP" sz="1100" dirty="0">
                  <a:solidFill>
                    <a:schemeClr val="tx1"/>
                  </a:solidFill>
                  <a:latin typeface="游ゴシック" panose="020B0400000000000000" pitchFamily="50" charset="-128"/>
                  <a:ea typeface="游ゴシック" panose="020B0400000000000000" pitchFamily="50" charset="-128"/>
                </a:rPr>
                <a:t>MRI</a:t>
              </a:r>
              <a:r>
                <a:rPr lang="ja-JP" altLang="en-US" sz="1100" dirty="0">
                  <a:solidFill>
                    <a:schemeClr val="tx1"/>
                  </a:solidFill>
                  <a:latin typeface="游ゴシック" panose="020B0400000000000000" pitchFamily="50" charset="-128"/>
                  <a:ea typeface="游ゴシック" panose="020B0400000000000000" pitchFamily="50" charset="-128"/>
                </a:rPr>
                <a:t>撮影されるも、異常は指摘されなかった。</a:t>
              </a:r>
              <a:endParaRPr lang="en-US" altLang="ja-JP" sz="1100" dirty="0">
                <a:solidFill>
                  <a:srgbClr val="FF0000"/>
                </a:solidFill>
                <a:latin typeface="游ゴシック" panose="020B0400000000000000" pitchFamily="50" charset="-128"/>
                <a:ea typeface="游ゴシック" panose="020B0400000000000000" pitchFamily="50" charset="-128"/>
              </a:endParaRPr>
            </a:p>
          </p:txBody>
        </p:sp>
        <p:sp>
          <p:nvSpPr>
            <p:cNvPr id="18470" name="テキスト ボックス 15"/>
            <p:cNvSpPr txBox="1">
              <a:spLocks noChangeArrowheads="1"/>
            </p:cNvSpPr>
            <p:nvPr/>
          </p:nvSpPr>
          <p:spPr bwMode="auto">
            <a:xfrm>
              <a:off x="3416120" y="1707069"/>
              <a:ext cx="576064" cy="307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sz="1400" dirty="0">
                  <a:latin typeface="游ゴシック" panose="020B0400000000000000" pitchFamily="50" charset="-128"/>
                  <a:ea typeface="游ゴシック" panose="020B0400000000000000" pitchFamily="50" charset="-128"/>
                </a:rPr>
                <a:t>1/28</a:t>
              </a:r>
              <a:endParaRPr lang="ja-JP" altLang="en-US" sz="1400" dirty="0">
                <a:latin typeface="游ゴシック" panose="020B0400000000000000" pitchFamily="50" charset="-128"/>
                <a:ea typeface="游ゴシック" panose="020B0400000000000000" pitchFamily="50" charset="-128"/>
              </a:endParaRPr>
            </a:p>
          </p:txBody>
        </p:sp>
        <p:sp>
          <p:nvSpPr>
            <p:cNvPr id="18471" name="テキスト ボックス 16"/>
            <p:cNvSpPr txBox="1">
              <a:spLocks noChangeArrowheads="1"/>
            </p:cNvSpPr>
            <p:nvPr/>
          </p:nvSpPr>
          <p:spPr bwMode="auto">
            <a:xfrm>
              <a:off x="5458170" y="1702701"/>
              <a:ext cx="660454" cy="307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sz="1400" dirty="0">
                  <a:solidFill>
                    <a:srgbClr val="FF0000"/>
                  </a:solidFill>
                  <a:latin typeface="游ゴシック" panose="020B0400000000000000" pitchFamily="50" charset="-128"/>
                  <a:ea typeface="游ゴシック" panose="020B0400000000000000" pitchFamily="50" charset="-128"/>
                </a:rPr>
                <a:t> </a:t>
              </a:r>
              <a:r>
                <a:rPr lang="en-US" altLang="ja-JP" sz="1400" dirty="0">
                  <a:latin typeface="游ゴシック" panose="020B0400000000000000" pitchFamily="50" charset="-128"/>
                  <a:ea typeface="游ゴシック" panose="020B0400000000000000" pitchFamily="50" charset="-128"/>
                </a:rPr>
                <a:t>2/19</a:t>
              </a:r>
            </a:p>
          </p:txBody>
        </p:sp>
        <p:sp>
          <p:nvSpPr>
            <p:cNvPr id="18472" name="テキスト ボックス 18"/>
            <p:cNvSpPr txBox="1">
              <a:spLocks noChangeArrowheads="1"/>
            </p:cNvSpPr>
            <p:nvPr/>
          </p:nvSpPr>
          <p:spPr bwMode="auto">
            <a:xfrm>
              <a:off x="4259462" y="1702988"/>
              <a:ext cx="520744" cy="307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sz="1400" dirty="0">
                  <a:latin typeface="游ゴシック" panose="020B0400000000000000" pitchFamily="50" charset="-128"/>
                  <a:ea typeface="游ゴシック" panose="020B0400000000000000" pitchFamily="50" charset="-128"/>
                </a:rPr>
                <a:t>2</a:t>
              </a:r>
              <a:r>
                <a:rPr lang="ja-JP" altLang="en-US" sz="1400" dirty="0">
                  <a:latin typeface="游ゴシック" panose="020B0400000000000000" pitchFamily="50" charset="-128"/>
                  <a:ea typeface="游ゴシック" panose="020B0400000000000000" pitchFamily="50" charset="-128"/>
                </a:rPr>
                <a:t>月</a:t>
              </a:r>
              <a:r>
                <a:rPr lang="ja-JP" altLang="en-US" sz="1400" dirty="0">
                  <a:solidFill>
                    <a:srgbClr val="FF0000"/>
                  </a:solidFill>
                  <a:latin typeface="游ゴシック" panose="020B0400000000000000" pitchFamily="50" charset="-128"/>
                  <a:ea typeface="游ゴシック" panose="020B0400000000000000" pitchFamily="50" charset="-128"/>
                </a:rPr>
                <a:t> </a:t>
              </a:r>
              <a:endParaRPr lang="en-US" altLang="ja-JP" sz="1400" dirty="0">
                <a:latin typeface="游ゴシック" panose="020B0400000000000000" pitchFamily="50" charset="-128"/>
                <a:ea typeface="游ゴシック" panose="020B0400000000000000" pitchFamily="50" charset="-128"/>
              </a:endParaRPr>
            </a:p>
          </p:txBody>
        </p:sp>
        <p:sp>
          <p:nvSpPr>
            <p:cNvPr id="18473" name="テキスト ボックス 26"/>
            <p:cNvSpPr txBox="1">
              <a:spLocks noChangeArrowheads="1"/>
            </p:cNvSpPr>
            <p:nvPr/>
          </p:nvSpPr>
          <p:spPr bwMode="auto">
            <a:xfrm>
              <a:off x="6535545" y="1711284"/>
              <a:ext cx="57497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ja-JP" altLang="en-US" sz="1400" dirty="0">
                  <a:latin typeface="游ゴシック" panose="020B0400000000000000" pitchFamily="50" charset="-128"/>
                  <a:ea typeface="游ゴシック" panose="020B0400000000000000" pitchFamily="50" charset="-128"/>
                </a:rPr>
                <a:t> </a:t>
              </a:r>
              <a:r>
                <a:rPr lang="en-US" altLang="ja-JP" sz="1400" dirty="0">
                  <a:latin typeface="游ゴシック" panose="020B0400000000000000" pitchFamily="50" charset="-128"/>
                  <a:ea typeface="游ゴシック" panose="020B0400000000000000" pitchFamily="50" charset="-128"/>
                </a:rPr>
                <a:t>4/5</a:t>
              </a:r>
            </a:p>
          </p:txBody>
        </p:sp>
      </p:grpSp>
      <p:sp>
        <p:nvSpPr>
          <p:cNvPr id="40" name="角丸四角形 39"/>
          <p:cNvSpPr/>
          <p:nvPr/>
        </p:nvSpPr>
        <p:spPr bwMode="auto">
          <a:xfrm>
            <a:off x="81794" y="868957"/>
            <a:ext cx="1431314" cy="1085264"/>
          </a:xfrm>
          <a:prstGeom prst="roundRect">
            <a:avLst/>
          </a:prstGeom>
          <a:ln>
            <a:solidFill>
              <a:schemeClr val="tx2">
                <a:lumMod val="60000"/>
                <a:lumOff val="40000"/>
              </a:schemeClr>
            </a:solidFill>
          </a:ln>
        </p:spPr>
        <p:style>
          <a:lnRef idx="2">
            <a:schemeClr val="accent6"/>
          </a:lnRef>
          <a:fillRef idx="1">
            <a:schemeClr val="lt1"/>
          </a:fillRef>
          <a:effectRef idx="0">
            <a:schemeClr val="accent6"/>
          </a:effectRef>
          <a:fontRef idx="minor">
            <a:schemeClr val="dk1"/>
          </a:fontRef>
        </p:style>
        <p:txBody>
          <a:bodyPr anchor="ctr"/>
          <a:lstStyle/>
          <a:p>
            <a:pPr>
              <a:defRPr/>
            </a:pPr>
            <a:r>
              <a:rPr lang="en-US" altLang="ja-JP" sz="1100" dirty="0">
                <a:solidFill>
                  <a:schemeClr val="tx1"/>
                </a:solidFill>
                <a:latin typeface="游ゴシック" panose="020B0400000000000000" pitchFamily="50" charset="-128"/>
                <a:ea typeface="游ゴシック" panose="020B0400000000000000" pitchFamily="50" charset="-128"/>
              </a:rPr>
              <a:t>CT</a:t>
            </a:r>
            <a:r>
              <a:rPr lang="ja-JP" altLang="en-US" sz="1100" dirty="0">
                <a:solidFill>
                  <a:schemeClr val="tx1"/>
                </a:solidFill>
                <a:latin typeface="游ゴシック" panose="020B0400000000000000" pitchFamily="50" charset="-128"/>
                <a:ea typeface="游ゴシック" panose="020B0400000000000000" pitchFamily="50" charset="-128"/>
              </a:rPr>
              <a:t>上は肝細胞癌を認めなかったが腫瘍マーカーが急上昇しており、</a:t>
            </a:r>
            <a:r>
              <a:rPr lang="en-US" altLang="ja-JP" sz="1100" dirty="0">
                <a:solidFill>
                  <a:schemeClr val="tx1"/>
                </a:solidFill>
                <a:latin typeface="游ゴシック" panose="020B0400000000000000" pitchFamily="50" charset="-128"/>
                <a:ea typeface="游ゴシック" panose="020B0400000000000000" pitchFamily="50" charset="-128"/>
              </a:rPr>
              <a:t>ATZ+BEV</a:t>
            </a:r>
            <a:r>
              <a:rPr lang="ja-JP" altLang="en-US" sz="1100" dirty="0">
                <a:solidFill>
                  <a:schemeClr val="tx1"/>
                </a:solidFill>
                <a:latin typeface="游ゴシック" panose="020B0400000000000000" pitchFamily="50" charset="-128"/>
                <a:ea typeface="游ゴシック" panose="020B0400000000000000" pitchFamily="50" charset="-128"/>
              </a:rPr>
              <a:t>導入となった。</a:t>
            </a:r>
            <a:endParaRPr lang="en-US" altLang="ja-JP" sz="1100" dirty="0">
              <a:solidFill>
                <a:srgbClr val="FF0000"/>
              </a:solidFill>
              <a:latin typeface="游ゴシック" panose="020B0400000000000000" pitchFamily="50" charset="-128"/>
              <a:ea typeface="游ゴシック" panose="020B0400000000000000" pitchFamily="50" charset="-128"/>
            </a:endParaRPr>
          </a:p>
        </p:txBody>
      </p:sp>
      <p:sp>
        <p:nvSpPr>
          <p:cNvPr id="41" name="テキスト ボックス 15"/>
          <p:cNvSpPr txBox="1">
            <a:spLocks noChangeArrowheads="1"/>
          </p:cNvSpPr>
          <p:nvPr/>
        </p:nvSpPr>
        <p:spPr bwMode="auto">
          <a:xfrm>
            <a:off x="1592560" y="1342242"/>
            <a:ext cx="57601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Arial" panose="020B0604020202020204" pitchFamily="34" charset="0"/>
                <a:ea typeface="ＭＳ Ｐゴシック" panose="020B0600070205080204" pitchFamily="50" charset="-128"/>
              </a:defRPr>
            </a:lvl1pPr>
            <a:lvl2pPr marL="742950" indent="-285750">
              <a:defRPr kumimoji="1">
                <a:solidFill>
                  <a:schemeClr val="tx1"/>
                </a:solidFill>
                <a:latin typeface="Arial" panose="020B0604020202020204" pitchFamily="34" charset="0"/>
                <a:ea typeface="ＭＳ Ｐゴシック" panose="020B0600070205080204" pitchFamily="50" charset="-128"/>
              </a:defRPr>
            </a:lvl2pPr>
            <a:lvl3pPr marL="1143000" indent="-228600">
              <a:defRPr kumimoji="1">
                <a:solidFill>
                  <a:schemeClr val="tx1"/>
                </a:solidFill>
                <a:latin typeface="Arial" panose="020B0604020202020204" pitchFamily="34" charset="0"/>
                <a:ea typeface="ＭＳ Ｐゴシック" panose="020B0600070205080204" pitchFamily="50" charset="-128"/>
              </a:defRPr>
            </a:lvl3pPr>
            <a:lvl4pPr marL="1600200" indent="-228600">
              <a:defRPr kumimoji="1">
                <a:solidFill>
                  <a:schemeClr val="tx1"/>
                </a:solidFill>
                <a:latin typeface="Arial" panose="020B0604020202020204" pitchFamily="34" charset="0"/>
                <a:ea typeface="ＭＳ Ｐゴシック" panose="020B0600070205080204" pitchFamily="50" charset="-128"/>
              </a:defRPr>
            </a:lvl4pPr>
            <a:lvl5pPr marL="2057400" indent="-22860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r>
              <a:rPr lang="en-US" altLang="ja-JP" sz="1400" dirty="0">
                <a:latin typeface="游ゴシック" panose="020B0400000000000000" pitchFamily="50" charset="-128"/>
                <a:ea typeface="游ゴシック" panose="020B0400000000000000" pitchFamily="50" charset="-128"/>
              </a:rPr>
              <a:t>9</a:t>
            </a:r>
            <a:r>
              <a:rPr lang="ja-JP" altLang="en-US" sz="1400" dirty="0">
                <a:latin typeface="游ゴシック" panose="020B0400000000000000" pitchFamily="50" charset="-128"/>
                <a:ea typeface="游ゴシック" panose="020B0400000000000000" pitchFamily="50" charset="-128"/>
              </a:rPr>
              <a:t>月</a:t>
            </a:r>
          </a:p>
        </p:txBody>
      </p:sp>
      <p:sp>
        <p:nvSpPr>
          <p:cNvPr id="11" name="曲折矢印 10"/>
          <p:cNvSpPr/>
          <p:nvPr/>
        </p:nvSpPr>
        <p:spPr>
          <a:xfrm rot="5400000">
            <a:off x="2321832" y="227049"/>
            <a:ext cx="549144" cy="2110345"/>
          </a:xfrm>
          <a:prstGeom prst="bentArrow">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下カーブ矢印 11"/>
          <p:cNvSpPr/>
          <p:nvPr/>
        </p:nvSpPr>
        <p:spPr>
          <a:xfrm>
            <a:off x="4879277" y="1738067"/>
            <a:ext cx="891230" cy="245326"/>
          </a:xfrm>
          <a:custGeom>
            <a:avLst/>
            <a:gdLst>
              <a:gd name="connsiteX0" fmla="*/ 830782 w 903840"/>
              <a:gd name="connsiteY0" fmla="*/ 292232 h 292232"/>
              <a:gd name="connsiteX1" fmla="*/ 745114 w 903840"/>
              <a:gd name="connsiteY1" fmla="*/ 219174 h 292232"/>
              <a:gd name="connsiteX2" fmla="*/ 781643 w 903840"/>
              <a:gd name="connsiteY2" fmla="*/ 219174 h 292232"/>
              <a:gd name="connsiteX3" fmla="*/ 397126 w 903840"/>
              <a:gd name="connsiteY3" fmla="*/ 0 h 292232"/>
              <a:gd name="connsiteX4" fmla="*/ 470185 w 903840"/>
              <a:gd name="connsiteY4" fmla="*/ 0 h 292232"/>
              <a:gd name="connsiteX5" fmla="*/ 854702 w 903840"/>
              <a:gd name="connsiteY5" fmla="*/ 219174 h 292232"/>
              <a:gd name="connsiteX6" fmla="*/ 891230 w 903840"/>
              <a:gd name="connsiteY6" fmla="*/ 219174 h 292232"/>
              <a:gd name="connsiteX7" fmla="*/ 830782 w 903840"/>
              <a:gd name="connsiteY7" fmla="*/ 292232 h 292232"/>
              <a:gd name="connsiteX0" fmla="*/ 433656 w 903840"/>
              <a:gd name="connsiteY0" fmla="*/ 1239 h 292232"/>
              <a:gd name="connsiteX1" fmla="*/ 73058 w 903840"/>
              <a:gd name="connsiteY1" fmla="*/ 292232 h 292232"/>
              <a:gd name="connsiteX2" fmla="*/ 0 w 903840"/>
              <a:gd name="connsiteY2" fmla="*/ 292232 h 292232"/>
              <a:gd name="connsiteX3" fmla="*/ 180869 w 903840"/>
              <a:gd name="connsiteY3" fmla="*/ 47130 h 292232"/>
              <a:gd name="connsiteX4" fmla="*/ 433656 w 903840"/>
              <a:gd name="connsiteY4" fmla="*/ 1239 h 292232"/>
              <a:gd name="connsiteX0" fmla="*/ 433656 w 903840"/>
              <a:gd name="connsiteY0" fmla="*/ 1239 h 292232"/>
              <a:gd name="connsiteX1" fmla="*/ 73058 w 903840"/>
              <a:gd name="connsiteY1" fmla="*/ 292232 h 292232"/>
              <a:gd name="connsiteX2" fmla="*/ 0 w 903840"/>
              <a:gd name="connsiteY2" fmla="*/ 292232 h 292232"/>
              <a:gd name="connsiteX3" fmla="*/ 397127 w 903840"/>
              <a:gd name="connsiteY3" fmla="*/ 0 h 292232"/>
              <a:gd name="connsiteX4" fmla="*/ 470185 w 903840"/>
              <a:gd name="connsiteY4" fmla="*/ 0 h 292232"/>
              <a:gd name="connsiteX5" fmla="*/ 854702 w 903840"/>
              <a:gd name="connsiteY5" fmla="*/ 219174 h 292232"/>
              <a:gd name="connsiteX6" fmla="*/ 891230 w 903840"/>
              <a:gd name="connsiteY6" fmla="*/ 219174 h 292232"/>
              <a:gd name="connsiteX7" fmla="*/ 830782 w 903840"/>
              <a:gd name="connsiteY7" fmla="*/ 292232 h 292232"/>
              <a:gd name="connsiteX8" fmla="*/ 745114 w 903840"/>
              <a:gd name="connsiteY8" fmla="*/ 219174 h 292232"/>
              <a:gd name="connsiteX9" fmla="*/ 781643 w 903840"/>
              <a:gd name="connsiteY9" fmla="*/ 219174 h 292232"/>
              <a:gd name="connsiteX10" fmla="*/ 397126 w 903840"/>
              <a:gd name="connsiteY10" fmla="*/ 0 h 292232"/>
              <a:gd name="connsiteX0" fmla="*/ 830782 w 891230"/>
              <a:gd name="connsiteY0" fmla="*/ 292232 h 292232"/>
              <a:gd name="connsiteX1" fmla="*/ 745114 w 891230"/>
              <a:gd name="connsiteY1" fmla="*/ 219174 h 292232"/>
              <a:gd name="connsiteX2" fmla="*/ 781643 w 891230"/>
              <a:gd name="connsiteY2" fmla="*/ 219174 h 292232"/>
              <a:gd name="connsiteX3" fmla="*/ 397126 w 891230"/>
              <a:gd name="connsiteY3" fmla="*/ 0 h 292232"/>
              <a:gd name="connsiteX4" fmla="*/ 470185 w 891230"/>
              <a:gd name="connsiteY4" fmla="*/ 0 h 292232"/>
              <a:gd name="connsiteX5" fmla="*/ 854702 w 891230"/>
              <a:gd name="connsiteY5" fmla="*/ 219174 h 292232"/>
              <a:gd name="connsiteX6" fmla="*/ 891230 w 891230"/>
              <a:gd name="connsiteY6" fmla="*/ 219174 h 292232"/>
              <a:gd name="connsiteX7" fmla="*/ 830782 w 891230"/>
              <a:gd name="connsiteY7" fmla="*/ 292232 h 292232"/>
              <a:gd name="connsiteX0" fmla="*/ 433656 w 891230"/>
              <a:gd name="connsiteY0" fmla="*/ 1239 h 292232"/>
              <a:gd name="connsiteX1" fmla="*/ 73058 w 891230"/>
              <a:gd name="connsiteY1" fmla="*/ 292232 h 292232"/>
              <a:gd name="connsiteX2" fmla="*/ 0 w 891230"/>
              <a:gd name="connsiteY2" fmla="*/ 292232 h 292232"/>
              <a:gd name="connsiteX3" fmla="*/ 180869 w 891230"/>
              <a:gd name="connsiteY3" fmla="*/ 47130 h 292232"/>
              <a:gd name="connsiteX4" fmla="*/ 433656 w 891230"/>
              <a:gd name="connsiteY4" fmla="*/ 1239 h 292232"/>
              <a:gd name="connsiteX0" fmla="*/ 433656 w 891230"/>
              <a:gd name="connsiteY0" fmla="*/ 1239 h 292232"/>
              <a:gd name="connsiteX1" fmla="*/ 73058 w 891230"/>
              <a:gd name="connsiteY1" fmla="*/ 292232 h 292232"/>
              <a:gd name="connsiteX2" fmla="*/ 898 w 891230"/>
              <a:gd name="connsiteY2" fmla="*/ 285144 h 292232"/>
              <a:gd name="connsiteX3" fmla="*/ 397127 w 891230"/>
              <a:gd name="connsiteY3" fmla="*/ 0 h 292232"/>
              <a:gd name="connsiteX4" fmla="*/ 470185 w 891230"/>
              <a:gd name="connsiteY4" fmla="*/ 0 h 292232"/>
              <a:gd name="connsiteX5" fmla="*/ 854702 w 891230"/>
              <a:gd name="connsiteY5" fmla="*/ 219174 h 292232"/>
              <a:gd name="connsiteX6" fmla="*/ 891230 w 891230"/>
              <a:gd name="connsiteY6" fmla="*/ 219174 h 292232"/>
              <a:gd name="connsiteX7" fmla="*/ 830782 w 891230"/>
              <a:gd name="connsiteY7" fmla="*/ 292232 h 292232"/>
              <a:gd name="connsiteX8" fmla="*/ 745114 w 891230"/>
              <a:gd name="connsiteY8" fmla="*/ 219174 h 292232"/>
              <a:gd name="connsiteX9" fmla="*/ 781643 w 891230"/>
              <a:gd name="connsiteY9" fmla="*/ 219174 h 292232"/>
              <a:gd name="connsiteX10" fmla="*/ 397126 w 891230"/>
              <a:gd name="connsiteY10" fmla="*/ 0 h 292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230" h="292232" stroke="0" extrusionOk="0">
                <a:moveTo>
                  <a:pt x="830782" y="292232"/>
                </a:moveTo>
                <a:lnTo>
                  <a:pt x="745114" y="219174"/>
                </a:lnTo>
                <a:lnTo>
                  <a:pt x="781643" y="219174"/>
                </a:lnTo>
                <a:cubicBezTo>
                  <a:pt x="736371" y="90148"/>
                  <a:pt x="578216" y="0"/>
                  <a:pt x="397126" y="0"/>
                </a:cubicBezTo>
                <a:lnTo>
                  <a:pt x="470185" y="0"/>
                </a:lnTo>
                <a:cubicBezTo>
                  <a:pt x="651274" y="0"/>
                  <a:pt x="809429" y="90148"/>
                  <a:pt x="854702" y="219174"/>
                </a:cubicBezTo>
                <a:lnTo>
                  <a:pt x="891230" y="219174"/>
                </a:lnTo>
                <a:lnTo>
                  <a:pt x="830782" y="292232"/>
                </a:lnTo>
                <a:close/>
              </a:path>
              <a:path w="891230" h="292232" fill="darkenLess" stroke="0" extrusionOk="0">
                <a:moveTo>
                  <a:pt x="433656" y="1239"/>
                </a:moveTo>
                <a:cubicBezTo>
                  <a:pt x="229352" y="15127"/>
                  <a:pt x="73058" y="141252"/>
                  <a:pt x="73058" y="292232"/>
                </a:cubicBezTo>
                <a:lnTo>
                  <a:pt x="0" y="292232"/>
                </a:lnTo>
                <a:cubicBezTo>
                  <a:pt x="0" y="193265"/>
                  <a:pt x="68069" y="101023"/>
                  <a:pt x="180869" y="47130"/>
                </a:cubicBezTo>
                <a:cubicBezTo>
                  <a:pt x="255729" y="11364"/>
                  <a:pt x="344780" y="-4802"/>
                  <a:pt x="433656" y="1239"/>
                </a:cubicBezTo>
                <a:close/>
              </a:path>
              <a:path w="891230" h="292232" fill="none" extrusionOk="0">
                <a:moveTo>
                  <a:pt x="433656" y="1239"/>
                </a:moveTo>
                <a:cubicBezTo>
                  <a:pt x="229352" y="15127"/>
                  <a:pt x="73058" y="141252"/>
                  <a:pt x="73058" y="292232"/>
                </a:cubicBezTo>
                <a:cubicBezTo>
                  <a:pt x="48705" y="292232"/>
                  <a:pt x="25251" y="285144"/>
                  <a:pt x="898" y="285144"/>
                </a:cubicBezTo>
                <a:cubicBezTo>
                  <a:pt x="898" y="123749"/>
                  <a:pt x="177800" y="0"/>
                  <a:pt x="397127" y="0"/>
                </a:cubicBezTo>
                <a:lnTo>
                  <a:pt x="470185" y="0"/>
                </a:lnTo>
                <a:cubicBezTo>
                  <a:pt x="651274" y="0"/>
                  <a:pt x="809429" y="90148"/>
                  <a:pt x="854702" y="219174"/>
                </a:cubicBezTo>
                <a:lnTo>
                  <a:pt x="891230" y="219174"/>
                </a:lnTo>
                <a:lnTo>
                  <a:pt x="830782" y="292232"/>
                </a:lnTo>
                <a:lnTo>
                  <a:pt x="745114" y="219174"/>
                </a:lnTo>
                <a:lnTo>
                  <a:pt x="781643" y="219174"/>
                </a:lnTo>
                <a:cubicBezTo>
                  <a:pt x="736371" y="90148"/>
                  <a:pt x="578216" y="0"/>
                  <a:pt x="397126" y="0"/>
                </a:cubicBezTo>
              </a:path>
            </a:pathLst>
          </a:cu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42" name="直線コネクタ 41"/>
          <p:cNvCxnSpPr/>
          <p:nvPr/>
        </p:nvCxnSpPr>
        <p:spPr>
          <a:xfrm flipH="1" flipV="1">
            <a:off x="2005255" y="4332356"/>
            <a:ext cx="7035419" cy="17303"/>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 name="下矢印 4"/>
          <p:cNvSpPr/>
          <p:nvPr/>
        </p:nvSpPr>
        <p:spPr>
          <a:xfrm rot="2537374">
            <a:off x="5520313" y="2555385"/>
            <a:ext cx="214469" cy="761590"/>
          </a:xfrm>
          <a:prstGeom prst="downArrow">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下矢印 43"/>
          <p:cNvSpPr/>
          <p:nvPr/>
        </p:nvSpPr>
        <p:spPr>
          <a:xfrm rot="359065">
            <a:off x="6772650" y="2013431"/>
            <a:ext cx="214469" cy="1558731"/>
          </a:xfrm>
          <a:prstGeom prst="downArrow">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2" name="Picture 3" descr="C:\Users\p039eb\Desktop\ポリクリ\全身図：前.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160092"/>
            <a:ext cx="2276420" cy="4736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title"/>
          </p:nvPr>
        </p:nvSpPr>
        <p:spPr>
          <a:xfrm>
            <a:off x="23813" y="38100"/>
            <a:ext cx="9144000" cy="620713"/>
          </a:xfrm>
          <a:effectLst>
            <a:outerShdw blurRad="50800" dist="38100" dir="2700000" algn="tl" rotWithShape="0">
              <a:prstClr val="black">
                <a:alpha val="40000"/>
              </a:prstClr>
            </a:outerShdw>
          </a:effectLst>
        </p:spPr>
        <p:txBody>
          <a:bodyPr>
            <a:normAutofit/>
          </a:bodyPr>
          <a:lstStyle/>
          <a:p>
            <a:pPr eaLnBrk="1" fontAlgn="auto" hangingPunct="1">
              <a:spcAft>
                <a:spcPts val="0"/>
              </a:spcAft>
              <a:defRPr/>
            </a:pPr>
            <a:r>
              <a:rPr lang="ja-JP" altLang="en-US" sz="3200" b="1" dirty="0">
                <a:solidFill>
                  <a:srgbClr val="006600"/>
                </a:solidFill>
                <a:latin typeface="游ゴシック" panose="020B0400000000000000" pitchFamily="50" charset="-128"/>
                <a:ea typeface="游ゴシック" panose="020B0400000000000000" pitchFamily="50" charset="-128"/>
              </a:rPr>
              <a:t>身体所見のまとめ</a:t>
            </a:r>
          </a:p>
        </p:txBody>
      </p:sp>
      <p:sp>
        <p:nvSpPr>
          <p:cNvPr id="5" name="テキスト ボックス 4"/>
          <p:cNvSpPr txBox="1"/>
          <p:nvPr/>
        </p:nvSpPr>
        <p:spPr>
          <a:xfrm>
            <a:off x="5004048" y="923132"/>
            <a:ext cx="4032250" cy="4973836"/>
          </a:xfrm>
          <a:prstGeom prst="roundRect">
            <a:avLst/>
          </a:prstGeom>
          <a:solidFill>
            <a:schemeClr val="accent1">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a:spAutoFit/>
          </a:bodyPr>
          <a:lstStyle/>
          <a:p>
            <a:pPr>
              <a:defRPr/>
            </a:pPr>
            <a:r>
              <a:rPr lang="en-US" altLang="ja-JP" sz="1200" b="1" dirty="0">
                <a:latin typeface="游ゴシック" panose="020B0400000000000000" pitchFamily="50" charset="-128"/>
                <a:ea typeface="游ゴシック" panose="020B0400000000000000" pitchFamily="50" charset="-128"/>
              </a:rPr>
              <a:t> </a:t>
            </a:r>
            <a:r>
              <a:rPr lang="ja-JP" altLang="ja-JP" sz="1400" b="1" dirty="0">
                <a:latin typeface="游ゴシック" panose="020B0400000000000000" pitchFamily="50" charset="-128"/>
                <a:ea typeface="游ゴシック" panose="020B0400000000000000" pitchFamily="50" charset="-128"/>
              </a:rPr>
              <a:t>【</a:t>
            </a:r>
            <a:r>
              <a:rPr lang="ja-JP" altLang="en-US" sz="1400" b="1" dirty="0">
                <a:latin typeface="游ゴシック" panose="020B0400000000000000" pitchFamily="50" charset="-128"/>
                <a:ea typeface="游ゴシック" panose="020B0400000000000000" pitchFamily="50" charset="-128"/>
              </a:rPr>
              <a:t>入院時所見</a:t>
            </a:r>
            <a:r>
              <a:rPr lang="ja-JP" altLang="ja-JP" sz="1400" b="1" dirty="0">
                <a:latin typeface="游ゴシック" panose="020B0400000000000000" pitchFamily="50" charset="-128"/>
                <a:ea typeface="游ゴシック" panose="020B0400000000000000" pitchFamily="50" charset="-128"/>
              </a:rPr>
              <a:t>】</a:t>
            </a:r>
          </a:p>
          <a:p>
            <a:pPr>
              <a:defRPr/>
            </a:pPr>
            <a:r>
              <a:rPr lang="ja-JP" altLang="en-US" sz="1400" b="1" dirty="0">
                <a:latin typeface="游ゴシック" panose="020B0400000000000000" pitchFamily="50" charset="-128"/>
                <a:ea typeface="游ゴシック" panose="020B0400000000000000" pitchFamily="50" charset="-128"/>
              </a:rPr>
              <a:t>身長：</a:t>
            </a:r>
            <a:r>
              <a:rPr lang="en-US" altLang="ja-JP" sz="1400" b="1" dirty="0">
                <a:latin typeface="游ゴシック" panose="020B0400000000000000" pitchFamily="50" charset="-128"/>
                <a:ea typeface="游ゴシック" panose="020B0400000000000000" pitchFamily="50" charset="-128"/>
              </a:rPr>
              <a:t>160cm, </a:t>
            </a:r>
            <a:r>
              <a:rPr lang="ja-JP" altLang="en-US" sz="1400" b="1" dirty="0">
                <a:latin typeface="游ゴシック" panose="020B0400000000000000" pitchFamily="50" charset="-128"/>
                <a:ea typeface="游ゴシック" panose="020B0400000000000000" pitchFamily="50" charset="-128"/>
              </a:rPr>
              <a:t>体重：</a:t>
            </a:r>
            <a:r>
              <a:rPr lang="en-US" altLang="ja-JP" sz="1400" b="1" dirty="0">
                <a:latin typeface="游ゴシック" panose="020B0400000000000000" pitchFamily="50" charset="-128"/>
                <a:ea typeface="游ゴシック" panose="020B0400000000000000" pitchFamily="50" charset="-128"/>
              </a:rPr>
              <a:t>68.3kg, BMI</a:t>
            </a:r>
            <a:r>
              <a:rPr lang="ja-JP" altLang="en-US" sz="1400" b="1" dirty="0">
                <a:latin typeface="游ゴシック" panose="020B0400000000000000" pitchFamily="50" charset="-128"/>
                <a:ea typeface="游ゴシック" panose="020B0400000000000000" pitchFamily="50" charset="-128"/>
              </a:rPr>
              <a:t>：</a:t>
            </a:r>
            <a:r>
              <a:rPr lang="en-US" altLang="ja-JP" sz="1400" b="1" dirty="0">
                <a:latin typeface="游ゴシック" panose="020B0400000000000000" pitchFamily="50" charset="-128"/>
                <a:ea typeface="游ゴシック" panose="020B0400000000000000" pitchFamily="50" charset="-128"/>
              </a:rPr>
              <a:t>26.68</a:t>
            </a:r>
          </a:p>
          <a:p>
            <a:pPr>
              <a:defRPr/>
            </a:pPr>
            <a:r>
              <a:rPr lang="en-US" altLang="ja-JP" sz="1400" b="1" dirty="0">
                <a:latin typeface="游ゴシック" panose="020B0400000000000000" pitchFamily="50" charset="-128"/>
                <a:ea typeface="游ゴシック" panose="020B0400000000000000" pitchFamily="50" charset="-128"/>
              </a:rPr>
              <a:t>KT: 36.5℃, SpO2: 96%(room air)</a:t>
            </a:r>
            <a:endParaRPr lang="ja-JP" altLang="ja-JP" sz="1400" b="1" dirty="0">
              <a:latin typeface="游ゴシック" panose="020B0400000000000000" pitchFamily="50" charset="-128"/>
              <a:ea typeface="游ゴシック" panose="020B0400000000000000" pitchFamily="50" charset="-128"/>
            </a:endParaRPr>
          </a:p>
          <a:p>
            <a:pPr>
              <a:defRPr/>
            </a:pPr>
            <a:r>
              <a:rPr lang="ja-JP" altLang="ja-JP" sz="1400" b="1" dirty="0">
                <a:latin typeface="游ゴシック" panose="020B0400000000000000" pitchFamily="50" charset="-128"/>
                <a:ea typeface="游ゴシック" panose="020B0400000000000000" pitchFamily="50" charset="-128"/>
              </a:rPr>
              <a:t>【生活歴】</a:t>
            </a:r>
          </a:p>
          <a:p>
            <a:pPr>
              <a:defRPr/>
            </a:pPr>
            <a:r>
              <a:rPr lang="ja-JP" altLang="en-US" sz="1400" b="1" dirty="0">
                <a:latin typeface="游ゴシック" panose="020B0400000000000000" pitchFamily="50" charset="-128"/>
                <a:ea typeface="游ゴシック" panose="020B0400000000000000" pitchFamily="50" charset="-128"/>
              </a:rPr>
              <a:t>喫煙：</a:t>
            </a:r>
            <a:r>
              <a:rPr lang="en-US" altLang="ja-JP" sz="1400" b="1" dirty="0">
                <a:latin typeface="游ゴシック" panose="020B0400000000000000" pitchFamily="50" charset="-128"/>
                <a:ea typeface="游ゴシック" panose="020B0400000000000000" pitchFamily="50" charset="-128"/>
              </a:rPr>
              <a:t>35</a:t>
            </a:r>
            <a:r>
              <a:rPr lang="ja-JP" altLang="en-US" sz="1400" b="1" dirty="0">
                <a:latin typeface="游ゴシック" panose="020B0400000000000000" pitchFamily="50" charset="-128"/>
                <a:ea typeface="游ゴシック" panose="020B0400000000000000" pitchFamily="50" charset="-128"/>
              </a:rPr>
              <a:t>本</a:t>
            </a:r>
            <a:r>
              <a:rPr lang="en-US" altLang="ja-JP" sz="1400" b="1" dirty="0">
                <a:latin typeface="游ゴシック" panose="020B0400000000000000" pitchFamily="50" charset="-128"/>
                <a:ea typeface="游ゴシック" panose="020B0400000000000000" pitchFamily="50" charset="-128"/>
              </a:rPr>
              <a:t>/</a:t>
            </a:r>
            <a:r>
              <a:rPr lang="ja-JP" altLang="en-US" sz="1400" b="1" dirty="0">
                <a:latin typeface="游ゴシック" panose="020B0400000000000000" pitchFamily="50" charset="-128"/>
                <a:ea typeface="游ゴシック" panose="020B0400000000000000" pitchFamily="50" charset="-128"/>
              </a:rPr>
              <a:t>日</a:t>
            </a:r>
            <a:r>
              <a:rPr lang="en-US" altLang="ja-JP" sz="1400" b="1" dirty="0">
                <a:latin typeface="游ゴシック" panose="020B0400000000000000" pitchFamily="50" charset="-128"/>
                <a:ea typeface="游ゴシック" panose="020B0400000000000000" pitchFamily="50" charset="-128"/>
              </a:rPr>
              <a:t>,</a:t>
            </a:r>
            <a:r>
              <a:rPr lang="ja-JP" altLang="en-US" sz="1400" b="1" dirty="0">
                <a:latin typeface="游ゴシック" panose="020B0400000000000000" pitchFamily="50" charset="-128"/>
                <a:ea typeface="游ゴシック" panose="020B0400000000000000" pitchFamily="50" charset="-128"/>
              </a:rPr>
              <a:t> </a:t>
            </a:r>
            <a:r>
              <a:rPr lang="en-US" altLang="ja-JP" sz="1400" b="1" dirty="0">
                <a:latin typeface="游ゴシック" panose="020B0400000000000000" pitchFamily="50" charset="-128"/>
                <a:ea typeface="游ゴシック" panose="020B0400000000000000" pitchFamily="50" charset="-128"/>
              </a:rPr>
              <a:t>20~50</a:t>
            </a:r>
            <a:r>
              <a:rPr lang="ja-JP" altLang="en-US" sz="1400" b="1" dirty="0">
                <a:latin typeface="游ゴシック" panose="020B0400000000000000" pitchFamily="50" charset="-128"/>
                <a:ea typeface="游ゴシック" panose="020B0400000000000000" pitchFamily="50" charset="-128"/>
              </a:rPr>
              <a:t>歳まで</a:t>
            </a:r>
          </a:p>
          <a:p>
            <a:pPr>
              <a:defRPr/>
            </a:pPr>
            <a:r>
              <a:rPr lang="ja-JP" altLang="en-US" sz="1400" b="1" dirty="0">
                <a:latin typeface="游ゴシック" panose="020B0400000000000000" pitchFamily="50" charset="-128"/>
                <a:ea typeface="游ゴシック" panose="020B0400000000000000" pitchFamily="50" charset="-128"/>
              </a:rPr>
              <a:t>飲酒：機会飲酒</a:t>
            </a:r>
            <a:r>
              <a:rPr lang="en-US" altLang="ja-JP" sz="1400" b="1" dirty="0">
                <a:latin typeface="游ゴシック" panose="020B0400000000000000" pitchFamily="50" charset="-128"/>
                <a:ea typeface="游ゴシック" panose="020B0400000000000000" pitchFamily="50" charset="-128"/>
              </a:rPr>
              <a:t>,</a:t>
            </a:r>
            <a:r>
              <a:rPr lang="ja-JP" altLang="en-US" sz="1400" b="1" dirty="0">
                <a:latin typeface="游ゴシック" panose="020B0400000000000000" pitchFamily="50" charset="-128"/>
                <a:ea typeface="游ゴシック" panose="020B0400000000000000" pitchFamily="50" charset="-128"/>
              </a:rPr>
              <a:t> 以前は</a:t>
            </a:r>
            <a:r>
              <a:rPr lang="en-US" altLang="ja-JP" sz="1400" b="1" dirty="0">
                <a:latin typeface="游ゴシック" panose="020B0400000000000000" pitchFamily="50" charset="-128"/>
                <a:ea typeface="游ゴシック" panose="020B0400000000000000" pitchFamily="50" charset="-128"/>
              </a:rPr>
              <a:t>3</a:t>
            </a:r>
            <a:r>
              <a:rPr lang="ja-JP" altLang="en-US" sz="1400" b="1" dirty="0">
                <a:latin typeface="游ゴシック" panose="020B0400000000000000" pitchFamily="50" charset="-128"/>
                <a:ea typeface="游ゴシック" panose="020B0400000000000000" pitchFamily="50" charset="-128"/>
              </a:rPr>
              <a:t>合</a:t>
            </a:r>
            <a:r>
              <a:rPr lang="en-US" altLang="ja-JP" sz="1400" b="1" dirty="0">
                <a:latin typeface="游ゴシック" panose="020B0400000000000000" pitchFamily="50" charset="-128"/>
                <a:ea typeface="游ゴシック" panose="020B0400000000000000" pitchFamily="50" charset="-128"/>
              </a:rPr>
              <a:t>/</a:t>
            </a:r>
            <a:r>
              <a:rPr lang="ja-JP" altLang="en-US" sz="1400" b="1" dirty="0">
                <a:latin typeface="游ゴシック" panose="020B0400000000000000" pitchFamily="50" charset="-128"/>
                <a:ea typeface="游ゴシック" panose="020B0400000000000000" pitchFamily="50" charset="-128"/>
              </a:rPr>
              <a:t>日</a:t>
            </a:r>
          </a:p>
          <a:p>
            <a:pPr>
              <a:defRPr/>
            </a:pPr>
            <a:r>
              <a:rPr lang="en-US" altLang="ja-JP" sz="1400" b="1" dirty="0">
                <a:latin typeface="游ゴシック" panose="020B0400000000000000" pitchFamily="50" charset="-128"/>
                <a:ea typeface="游ゴシック" panose="020B0400000000000000" pitchFamily="50" charset="-128"/>
              </a:rPr>
              <a:t>【</a:t>
            </a:r>
            <a:r>
              <a:rPr lang="ja-JP" altLang="en-US" sz="1400" b="1" dirty="0">
                <a:latin typeface="游ゴシック" panose="020B0400000000000000" pitchFamily="50" charset="-128"/>
                <a:ea typeface="游ゴシック" panose="020B0400000000000000" pitchFamily="50" charset="-128"/>
              </a:rPr>
              <a:t>感染症</a:t>
            </a:r>
            <a:r>
              <a:rPr lang="en-US" altLang="ja-JP" sz="1400" b="1" dirty="0">
                <a:latin typeface="游ゴシック" panose="020B0400000000000000" pitchFamily="50" charset="-128"/>
                <a:ea typeface="游ゴシック" panose="020B0400000000000000" pitchFamily="50" charset="-128"/>
              </a:rPr>
              <a:t>】HBs</a:t>
            </a:r>
            <a:r>
              <a:rPr lang="ja-JP" altLang="en-US" sz="1400" b="1" dirty="0">
                <a:latin typeface="游ゴシック" panose="020B0400000000000000" pitchFamily="50" charset="-128"/>
                <a:ea typeface="游ゴシック" panose="020B0400000000000000" pitchFamily="50" charset="-128"/>
              </a:rPr>
              <a:t>抗原</a:t>
            </a:r>
            <a:r>
              <a:rPr lang="en-US" altLang="ja-JP" sz="1400" b="1" dirty="0">
                <a:latin typeface="游ゴシック" panose="020B0400000000000000" pitchFamily="50" charset="-128"/>
                <a:ea typeface="游ゴシック" panose="020B0400000000000000" pitchFamily="50" charset="-128"/>
              </a:rPr>
              <a:t>(-), HBs</a:t>
            </a:r>
            <a:r>
              <a:rPr lang="ja-JP" altLang="en-US" sz="1400" b="1" dirty="0">
                <a:latin typeface="游ゴシック" panose="020B0400000000000000" pitchFamily="50" charset="-128"/>
                <a:ea typeface="游ゴシック" panose="020B0400000000000000" pitchFamily="50" charset="-128"/>
              </a:rPr>
              <a:t>抗体</a:t>
            </a:r>
            <a:r>
              <a:rPr lang="en-US" altLang="ja-JP" sz="1400" b="1" dirty="0">
                <a:latin typeface="游ゴシック" panose="020B0400000000000000" pitchFamily="50" charset="-128"/>
                <a:ea typeface="游ゴシック" panose="020B0400000000000000" pitchFamily="50" charset="-128"/>
              </a:rPr>
              <a:t>(-). HCV</a:t>
            </a:r>
            <a:r>
              <a:rPr lang="ja-JP" altLang="en-US" sz="1400" b="1" dirty="0">
                <a:latin typeface="游ゴシック" panose="020B0400000000000000" pitchFamily="50" charset="-128"/>
                <a:ea typeface="游ゴシック" panose="020B0400000000000000" pitchFamily="50" charset="-128"/>
              </a:rPr>
              <a:t>抗体</a:t>
            </a:r>
            <a:r>
              <a:rPr lang="en-US" altLang="ja-JP" sz="1400" b="1" dirty="0">
                <a:latin typeface="游ゴシック" panose="020B0400000000000000" pitchFamily="50" charset="-128"/>
                <a:ea typeface="游ゴシック" panose="020B0400000000000000" pitchFamily="50" charset="-128"/>
              </a:rPr>
              <a:t>(+)</a:t>
            </a:r>
          </a:p>
          <a:p>
            <a:pPr>
              <a:defRPr/>
            </a:pPr>
            <a:r>
              <a:rPr lang="en-US" altLang="ja-JP" sz="1400" b="1" dirty="0">
                <a:latin typeface="游ゴシック" panose="020B0400000000000000" pitchFamily="50" charset="-128"/>
                <a:ea typeface="游ゴシック" panose="020B0400000000000000" pitchFamily="50" charset="-128"/>
              </a:rPr>
              <a:t>【</a:t>
            </a:r>
            <a:r>
              <a:rPr lang="ja-JP" altLang="en-US" sz="1400" b="1" dirty="0">
                <a:latin typeface="游ゴシック" panose="020B0400000000000000" pitchFamily="50" charset="-128"/>
                <a:ea typeface="游ゴシック" panose="020B0400000000000000" pitchFamily="50" charset="-128"/>
              </a:rPr>
              <a:t>既往歴</a:t>
            </a:r>
            <a:r>
              <a:rPr lang="en-US" altLang="ja-JP" sz="1400" b="1" dirty="0">
                <a:latin typeface="游ゴシック" panose="020B0400000000000000" pitchFamily="50" charset="-128"/>
                <a:ea typeface="游ゴシック" panose="020B0400000000000000" pitchFamily="50" charset="-128"/>
              </a:rPr>
              <a:t>】</a:t>
            </a:r>
          </a:p>
          <a:p>
            <a:pPr>
              <a:defRPr/>
            </a:pPr>
            <a:r>
              <a:rPr lang="ja-JP" altLang="en-US" sz="1400" b="1" dirty="0">
                <a:latin typeface="游ゴシック" panose="020B0400000000000000" pitchFamily="50" charset="-128"/>
                <a:ea typeface="游ゴシック" panose="020B0400000000000000" pitchFamily="50" charset="-128"/>
              </a:rPr>
              <a:t>虫垂炎</a:t>
            </a:r>
            <a:r>
              <a:rPr lang="en-US" altLang="ja-JP" sz="1400" b="1" dirty="0">
                <a:latin typeface="游ゴシック" panose="020B0400000000000000" pitchFamily="50" charset="-128"/>
                <a:ea typeface="游ゴシック" panose="020B0400000000000000" pitchFamily="50" charset="-128"/>
              </a:rPr>
              <a:t>(13</a:t>
            </a:r>
            <a:r>
              <a:rPr lang="ja-JP" altLang="en-US" sz="1400" b="1" dirty="0">
                <a:latin typeface="游ゴシック" panose="020B0400000000000000" pitchFamily="50" charset="-128"/>
                <a:ea typeface="游ゴシック" panose="020B0400000000000000" pitchFamily="50" charset="-128"/>
              </a:rPr>
              <a:t>歳</a:t>
            </a:r>
            <a:r>
              <a:rPr lang="en-US" altLang="ja-JP" sz="1400" b="1" dirty="0">
                <a:latin typeface="游ゴシック" panose="020B0400000000000000" pitchFamily="50" charset="-128"/>
                <a:ea typeface="游ゴシック" panose="020B0400000000000000" pitchFamily="50" charset="-128"/>
              </a:rPr>
              <a:t>)</a:t>
            </a:r>
            <a:r>
              <a:rPr lang="ja-JP" altLang="en-US" sz="1400" b="1" dirty="0" err="1">
                <a:latin typeface="游ゴシック" panose="020B0400000000000000" pitchFamily="50" charset="-128"/>
                <a:ea typeface="游ゴシック" panose="020B0400000000000000" pitchFamily="50" charset="-128"/>
              </a:rPr>
              <a:t>、</a:t>
            </a:r>
            <a:r>
              <a:rPr lang="ja-JP" altLang="en-US" sz="1400" b="1" dirty="0">
                <a:latin typeface="游ゴシック" panose="020B0400000000000000" pitchFamily="50" charset="-128"/>
                <a:ea typeface="游ゴシック" panose="020B0400000000000000" pitchFamily="50" charset="-128"/>
              </a:rPr>
              <a:t>高血圧</a:t>
            </a:r>
          </a:p>
          <a:p>
            <a:pPr>
              <a:defRPr/>
            </a:pPr>
            <a:r>
              <a:rPr lang="ja-JP" altLang="ja-JP" sz="1400" b="1" dirty="0">
                <a:latin typeface="游ゴシック" panose="020B0400000000000000" pitchFamily="50" charset="-128"/>
                <a:ea typeface="游ゴシック" panose="020B0400000000000000" pitchFamily="50" charset="-128"/>
              </a:rPr>
              <a:t>【アレルギー】</a:t>
            </a:r>
            <a:endParaRPr lang="en-US" altLang="ja-JP" sz="1400" b="1" dirty="0">
              <a:latin typeface="游ゴシック" panose="020B0400000000000000" pitchFamily="50" charset="-128"/>
              <a:ea typeface="游ゴシック" panose="020B0400000000000000" pitchFamily="50" charset="-128"/>
            </a:endParaRPr>
          </a:p>
          <a:p>
            <a:pPr>
              <a:defRPr/>
            </a:pPr>
            <a:r>
              <a:rPr lang="ja-JP" altLang="ja-JP" sz="1400" b="1" dirty="0">
                <a:latin typeface="游ゴシック" panose="020B0400000000000000" pitchFamily="50" charset="-128"/>
                <a:ea typeface="游ゴシック" panose="020B0400000000000000" pitchFamily="50" charset="-128"/>
              </a:rPr>
              <a:t>なし</a:t>
            </a:r>
            <a:endParaRPr lang="en-US" altLang="ja-JP" sz="1400" b="1" dirty="0">
              <a:latin typeface="游ゴシック" panose="020B0400000000000000" pitchFamily="50" charset="-128"/>
              <a:ea typeface="游ゴシック" panose="020B0400000000000000" pitchFamily="50" charset="-128"/>
            </a:endParaRPr>
          </a:p>
          <a:p>
            <a:pPr>
              <a:defRPr/>
            </a:pPr>
            <a:r>
              <a:rPr lang="en-US" altLang="ja-JP" sz="1400" b="1" dirty="0">
                <a:latin typeface="游ゴシック" panose="020B0400000000000000" pitchFamily="50" charset="-128"/>
                <a:ea typeface="游ゴシック" panose="020B0400000000000000" pitchFamily="50" charset="-128"/>
              </a:rPr>
              <a:t>【</a:t>
            </a:r>
            <a:r>
              <a:rPr lang="ja-JP" altLang="ja-JP" sz="1400" b="1" dirty="0">
                <a:latin typeface="游ゴシック" panose="020B0400000000000000" pitchFamily="50" charset="-128"/>
                <a:ea typeface="游ゴシック" panose="020B0400000000000000" pitchFamily="50" charset="-128"/>
              </a:rPr>
              <a:t>内服】</a:t>
            </a:r>
            <a:endParaRPr lang="en-US" altLang="ja-JP" sz="1400" b="1" dirty="0">
              <a:latin typeface="游ゴシック" panose="020B0400000000000000" pitchFamily="50" charset="-128"/>
              <a:ea typeface="游ゴシック" panose="020B0400000000000000" pitchFamily="50" charset="-128"/>
            </a:endParaRPr>
          </a:p>
          <a:p>
            <a:pPr>
              <a:defRPr/>
            </a:pPr>
            <a:r>
              <a:rPr lang="ja-JP" altLang="en-US" sz="1400" b="1" dirty="0">
                <a:latin typeface="游ゴシック" panose="020B0400000000000000" pitchFamily="50" charset="-128"/>
                <a:ea typeface="游ゴシック" panose="020B0400000000000000" pitchFamily="50" charset="-128"/>
              </a:rPr>
              <a:t>オルメサルタン</a:t>
            </a:r>
            <a:r>
              <a:rPr lang="en-US" altLang="ja-JP" sz="1400" b="1" dirty="0">
                <a:latin typeface="游ゴシック" panose="020B0400000000000000" pitchFamily="50" charset="-128"/>
                <a:ea typeface="游ゴシック" panose="020B0400000000000000" pitchFamily="50" charset="-128"/>
              </a:rPr>
              <a:t>(ARB)20mg</a:t>
            </a:r>
            <a:r>
              <a:rPr lang="ja-JP" altLang="en-US" sz="1400" b="1" dirty="0">
                <a:latin typeface="游ゴシック" panose="020B0400000000000000" pitchFamily="50" charset="-128"/>
                <a:ea typeface="游ゴシック" panose="020B0400000000000000" pitchFamily="50" charset="-128"/>
              </a:rPr>
              <a:t>　朝</a:t>
            </a:r>
            <a:r>
              <a:rPr lang="en-US" altLang="ja-JP" sz="1400" b="1" dirty="0">
                <a:latin typeface="游ゴシック" panose="020B0400000000000000" pitchFamily="50" charset="-128"/>
                <a:ea typeface="游ゴシック" panose="020B0400000000000000" pitchFamily="50" charset="-128"/>
              </a:rPr>
              <a:t> 1T</a:t>
            </a:r>
          </a:p>
          <a:p>
            <a:pPr>
              <a:defRPr/>
            </a:pPr>
            <a:r>
              <a:rPr lang="ja-JP" altLang="en-US" sz="1400" b="1" dirty="0">
                <a:latin typeface="游ゴシック" panose="020B0400000000000000" pitchFamily="50" charset="-128"/>
                <a:ea typeface="游ゴシック" panose="020B0400000000000000" pitchFamily="50" charset="-128"/>
              </a:rPr>
              <a:t>ニフェジピン</a:t>
            </a:r>
            <a:r>
              <a:rPr lang="en-US" altLang="ja-JP" sz="1400" b="1" dirty="0">
                <a:latin typeface="游ゴシック" panose="020B0400000000000000" pitchFamily="50" charset="-128"/>
                <a:ea typeface="游ゴシック" panose="020B0400000000000000" pitchFamily="50" charset="-128"/>
              </a:rPr>
              <a:t>(Ca</a:t>
            </a:r>
            <a:r>
              <a:rPr lang="ja-JP" altLang="en-US" sz="1400" b="1" dirty="0">
                <a:latin typeface="游ゴシック" panose="020B0400000000000000" pitchFamily="50" charset="-128"/>
                <a:ea typeface="游ゴシック" panose="020B0400000000000000" pitchFamily="50" charset="-128"/>
              </a:rPr>
              <a:t>拮抗薬</a:t>
            </a:r>
            <a:r>
              <a:rPr lang="en-US" altLang="ja-JP" sz="1400" b="1" dirty="0">
                <a:latin typeface="游ゴシック" panose="020B0400000000000000" pitchFamily="50" charset="-128"/>
                <a:ea typeface="游ゴシック" panose="020B0400000000000000" pitchFamily="50" charset="-128"/>
              </a:rPr>
              <a:t>)20mg</a:t>
            </a:r>
            <a:r>
              <a:rPr lang="ja-JP" altLang="en-US" sz="1400" b="1" dirty="0">
                <a:latin typeface="游ゴシック" panose="020B0400000000000000" pitchFamily="50" charset="-128"/>
                <a:ea typeface="游ゴシック" panose="020B0400000000000000" pitchFamily="50" charset="-128"/>
              </a:rPr>
              <a:t>　朝</a:t>
            </a:r>
            <a:r>
              <a:rPr lang="en-US" altLang="ja-JP" sz="1400" b="1" dirty="0">
                <a:latin typeface="游ゴシック" panose="020B0400000000000000" pitchFamily="50" charset="-128"/>
                <a:ea typeface="游ゴシック" panose="020B0400000000000000" pitchFamily="50" charset="-128"/>
              </a:rPr>
              <a:t>1T</a:t>
            </a:r>
          </a:p>
          <a:p>
            <a:pPr>
              <a:defRPr/>
            </a:pPr>
            <a:r>
              <a:rPr lang="ja-JP" altLang="en-US" sz="1400" b="1" dirty="0">
                <a:latin typeface="游ゴシック" panose="020B0400000000000000" pitchFamily="50" charset="-128"/>
                <a:ea typeface="游ゴシック" panose="020B0400000000000000" pitchFamily="50" charset="-128"/>
              </a:rPr>
              <a:t>パリエット</a:t>
            </a:r>
            <a:r>
              <a:rPr lang="en-US" altLang="ja-JP" sz="1400" b="1" dirty="0">
                <a:latin typeface="游ゴシック" panose="020B0400000000000000" pitchFamily="50" charset="-128"/>
                <a:ea typeface="游ゴシック" panose="020B0400000000000000" pitchFamily="50" charset="-128"/>
              </a:rPr>
              <a:t>(PPI)10mg</a:t>
            </a:r>
            <a:r>
              <a:rPr lang="ja-JP" altLang="en-US" sz="1400" b="1" dirty="0">
                <a:latin typeface="游ゴシック" panose="020B0400000000000000" pitchFamily="50" charset="-128"/>
                <a:ea typeface="游ゴシック" panose="020B0400000000000000" pitchFamily="50" charset="-128"/>
              </a:rPr>
              <a:t>　朝</a:t>
            </a:r>
            <a:r>
              <a:rPr lang="en-US" altLang="ja-JP" sz="1400" b="1" dirty="0">
                <a:latin typeface="游ゴシック" panose="020B0400000000000000" pitchFamily="50" charset="-128"/>
                <a:ea typeface="游ゴシック" panose="020B0400000000000000" pitchFamily="50" charset="-128"/>
              </a:rPr>
              <a:t>2T</a:t>
            </a:r>
          </a:p>
          <a:p>
            <a:pPr>
              <a:defRPr/>
            </a:pPr>
            <a:r>
              <a:rPr lang="ja-JP" altLang="en-US" sz="1400" b="1" dirty="0">
                <a:latin typeface="游ゴシック" panose="020B0400000000000000" pitchFamily="50" charset="-128"/>
                <a:ea typeface="游ゴシック" panose="020B0400000000000000" pitchFamily="50" charset="-128"/>
              </a:rPr>
              <a:t>芍薬甘草湯</a:t>
            </a:r>
            <a:r>
              <a:rPr lang="en-US" altLang="ja-JP" sz="1400" b="1" dirty="0">
                <a:latin typeface="游ゴシック" panose="020B0400000000000000" pitchFamily="50" charset="-128"/>
                <a:ea typeface="游ゴシック" panose="020B0400000000000000" pitchFamily="50" charset="-128"/>
              </a:rPr>
              <a:t>2.5g</a:t>
            </a:r>
            <a:r>
              <a:rPr lang="ja-JP" altLang="en-US" sz="1400" b="1" dirty="0">
                <a:latin typeface="游ゴシック" panose="020B0400000000000000" pitchFamily="50" charset="-128"/>
                <a:ea typeface="游ゴシック" panose="020B0400000000000000" pitchFamily="50" charset="-128"/>
              </a:rPr>
              <a:t>　朝</a:t>
            </a:r>
            <a:r>
              <a:rPr lang="en-US" altLang="ja-JP" sz="1400" b="1" dirty="0">
                <a:latin typeface="游ゴシック" panose="020B0400000000000000" pitchFamily="50" charset="-128"/>
                <a:ea typeface="游ゴシック" panose="020B0400000000000000" pitchFamily="50" charset="-128"/>
              </a:rPr>
              <a:t>1T</a:t>
            </a:r>
            <a:r>
              <a:rPr lang="ja-JP" altLang="en-US" sz="1400" b="1" dirty="0">
                <a:latin typeface="游ゴシック" panose="020B0400000000000000" pitchFamily="50" charset="-128"/>
                <a:ea typeface="游ゴシック" panose="020B0400000000000000" pitchFamily="50" charset="-128"/>
              </a:rPr>
              <a:t>夕</a:t>
            </a:r>
            <a:r>
              <a:rPr lang="en-US" altLang="ja-JP" sz="1400" b="1" dirty="0">
                <a:latin typeface="游ゴシック" panose="020B0400000000000000" pitchFamily="50" charset="-128"/>
                <a:ea typeface="游ゴシック" panose="020B0400000000000000" pitchFamily="50" charset="-128"/>
              </a:rPr>
              <a:t>1T</a:t>
            </a:r>
          </a:p>
          <a:p>
            <a:pPr>
              <a:defRPr/>
            </a:pPr>
            <a:r>
              <a:rPr lang="ja-JP" altLang="en-US" sz="1400" b="1" dirty="0">
                <a:latin typeface="游ゴシック" panose="020B0400000000000000" pitchFamily="50" charset="-128"/>
                <a:ea typeface="游ゴシック" panose="020B0400000000000000" pitchFamily="50" charset="-128"/>
              </a:rPr>
              <a:t>カルボシステイン</a:t>
            </a:r>
            <a:r>
              <a:rPr lang="en-US" altLang="ja-JP" sz="1400" b="1" dirty="0">
                <a:latin typeface="游ゴシック" panose="020B0400000000000000" pitchFamily="50" charset="-128"/>
                <a:ea typeface="游ゴシック" panose="020B0400000000000000" pitchFamily="50" charset="-128"/>
              </a:rPr>
              <a:t>(</a:t>
            </a:r>
            <a:r>
              <a:rPr lang="ja-JP" altLang="en-US" sz="1400" b="1" dirty="0">
                <a:latin typeface="游ゴシック" panose="020B0400000000000000" pitchFamily="50" charset="-128"/>
                <a:ea typeface="游ゴシック" panose="020B0400000000000000" pitchFamily="50" charset="-128"/>
              </a:rPr>
              <a:t>去痰薬</a:t>
            </a:r>
            <a:r>
              <a:rPr lang="en-US" altLang="ja-JP" sz="1400" b="1" dirty="0">
                <a:latin typeface="游ゴシック" panose="020B0400000000000000" pitchFamily="50" charset="-128"/>
                <a:ea typeface="游ゴシック" panose="020B0400000000000000" pitchFamily="50" charset="-128"/>
              </a:rPr>
              <a:t>)250mg</a:t>
            </a:r>
            <a:r>
              <a:rPr lang="ja-JP" altLang="en-US" sz="1400" b="1" dirty="0">
                <a:latin typeface="游ゴシック" panose="020B0400000000000000" pitchFamily="50" charset="-128"/>
                <a:ea typeface="游ゴシック" panose="020B0400000000000000" pitchFamily="50" charset="-128"/>
              </a:rPr>
              <a:t>　朝</a:t>
            </a:r>
            <a:r>
              <a:rPr lang="en-US" altLang="ja-JP" sz="1400" b="1" dirty="0">
                <a:latin typeface="游ゴシック" panose="020B0400000000000000" pitchFamily="50" charset="-128"/>
                <a:ea typeface="游ゴシック" panose="020B0400000000000000" pitchFamily="50" charset="-128"/>
              </a:rPr>
              <a:t>2T</a:t>
            </a:r>
            <a:r>
              <a:rPr lang="ja-JP" altLang="en-US" sz="1400" b="1" dirty="0">
                <a:latin typeface="游ゴシック" panose="020B0400000000000000" pitchFamily="50" charset="-128"/>
                <a:ea typeface="游ゴシック" panose="020B0400000000000000" pitchFamily="50" charset="-128"/>
              </a:rPr>
              <a:t>昼</a:t>
            </a:r>
            <a:r>
              <a:rPr lang="en-US" altLang="ja-JP" sz="1400" b="1" dirty="0">
                <a:latin typeface="游ゴシック" panose="020B0400000000000000" pitchFamily="50" charset="-128"/>
                <a:ea typeface="游ゴシック" panose="020B0400000000000000" pitchFamily="50" charset="-128"/>
              </a:rPr>
              <a:t>2T</a:t>
            </a:r>
            <a:r>
              <a:rPr lang="ja-JP" altLang="en-US" sz="1400" b="1" dirty="0">
                <a:latin typeface="游ゴシック" panose="020B0400000000000000" pitchFamily="50" charset="-128"/>
                <a:ea typeface="游ゴシック" panose="020B0400000000000000" pitchFamily="50" charset="-128"/>
              </a:rPr>
              <a:t>夕</a:t>
            </a:r>
            <a:r>
              <a:rPr lang="en-US" altLang="ja-JP" sz="1400" b="1" dirty="0">
                <a:latin typeface="游ゴシック" panose="020B0400000000000000" pitchFamily="50" charset="-128"/>
                <a:ea typeface="游ゴシック" panose="020B0400000000000000" pitchFamily="50" charset="-128"/>
              </a:rPr>
              <a:t>2T</a:t>
            </a:r>
          </a:p>
          <a:p>
            <a:pPr>
              <a:defRPr/>
            </a:pPr>
            <a:r>
              <a:rPr lang="ja-JP" altLang="en-US" sz="1400" b="1" dirty="0">
                <a:latin typeface="游ゴシック" panose="020B0400000000000000" pitchFamily="50" charset="-128"/>
                <a:ea typeface="游ゴシック" panose="020B0400000000000000" pitchFamily="50" charset="-128"/>
              </a:rPr>
              <a:t>ロキソプロフェン</a:t>
            </a:r>
            <a:r>
              <a:rPr lang="en-US" altLang="ja-JP" sz="1400" b="1" dirty="0">
                <a:latin typeface="游ゴシック" panose="020B0400000000000000" pitchFamily="50" charset="-128"/>
                <a:ea typeface="游ゴシック" panose="020B0400000000000000" pitchFamily="50" charset="-128"/>
              </a:rPr>
              <a:t>(NSAIDs)60mg</a:t>
            </a:r>
            <a:r>
              <a:rPr lang="ja-JP" altLang="en-US" sz="1400" b="1" dirty="0">
                <a:latin typeface="游ゴシック" panose="020B0400000000000000" pitchFamily="50" charset="-128"/>
                <a:ea typeface="游ゴシック" panose="020B0400000000000000" pitchFamily="50" charset="-128"/>
              </a:rPr>
              <a:t>　朝</a:t>
            </a:r>
            <a:r>
              <a:rPr lang="en-US" altLang="ja-JP" sz="1400" b="1" dirty="0">
                <a:latin typeface="游ゴシック" panose="020B0400000000000000" pitchFamily="50" charset="-128"/>
                <a:ea typeface="游ゴシック" panose="020B0400000000000000" pitchFamily="50" charset="-128"/>
              </a:rPr>
              <a:t>1T</a:t>
            </a:r>
            <a:r>
              <a:rPr lang="ja-JP" altLang="en-US" sz="1400" b="1" dirty="0">
                <a:latin typeface="游ゴシック" panose="020B0400000000000000" pitchFamily="50" charset="-128"/>
                <a:ea typeface="游ゴシック" panose="020B0400000000000000" pitchFamily="50" charset="-128"/>
              </a:rPr>
              <a:t>昼</a:t>
            </a:r>
            <a:r>
              <a:rPr lang="en-US" altLang="ja-JP" sz="1400" b="1" dirty="0">
                <a:latin typeface="游ゴシック" panose="020B0400000000000000" pitchFamily="50" charset="-128"/>
                <a:ea typeface="游ゴシック" panose="020B0400000000000000" pitchFamily="50" charset="-128"/>
              </a:rPr>
              <a:t>1T</a:t>
            </a:r>
            <a:r>
              <a:rPr lang="ja-JP" altLang="en-US" sz="1400" b="1" dirty="0">
                <a:latin typeface="游ゴシック" panose="020B0400000000000000" pitchFamily="50" charset="-128"/>
                <a:ea typeface="游ゴシック" panose="020B0400000000000000" pitchFamily="50" charset="-128"/>
              </a:rPr>
              <a:t>夕</a:t>
            </a:r>
            <a:r>
              <a:rPr lang="en-US" altLang="ja-JP" sz="1400" b="1" dirty="0">
                <a:latin typeface="游ゴシック" panose="020B0400000000000000" pitchFamily="50" charset="-128"/>
                <a:ea typeface="游ゴシック" panose="020B0400000000000000" pitchFamily="50" charset="-128"/>
              </a:rPr>
              <a:t>1T</a:t>
            </a:r>
            <a:endParaRPr lang="ja-JP" altLang="ja-JP" sz="1400" b="1" dirty="0">
              <a:latin typeface="游ゴシック" panose="020B0400000000000000" pitchFamily="50" charset="-128"/>
              <a:ea typeface="游ゴシック" panose="020B0400000000000000" pitchFamily="50" charset="-128"/>
            </a:endParaRPr>
          </a:p>
        </p:txBody>
      </p:sp>
      <p:sp>
        <p:nvSpPr>
          <p:cNvPr id="6" name="角丸四角形吹き出し 5"/>
          <p:cNvSpPr/>
          <p:nvPr/>
        </p:nvSpPr>
        <p:spPr>
          <a:xfrm>
            <a:off x="68511" y="923132"/>
            <a:ext cx="1983209" cy="935037"/>
          </a:xfrm>
          <a:prstGeom prst="wedgeRoundRectCallout">
            <a:avLst>
              <a:gd name="adj1" fmla="val 69336"/>
              <a:gd name="adj2" fmla="val 73060"/>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b="1" dirty="0">
                <a:solidFill>
                  <a:schemeClr val="tx1"/>
                </a:solidFill>
                <a:latin typeface="游ゴシック" panose="020B0400000000000000" pitchFamily="50" charset="-128"/>
                <a:ea typeface="游ゴシック" panose="020B0400000000000000" pitchFamily="50" charset="-128"/>
              </a:rPr>
              <a:t>意識清明</a:t>
            </a:r>
            <a:endParaRPr lang="en-US" altLang="ja-JP" sz="1200" b="1" dirty="0">
              <a:solidFill>
                <a:schemeClr val="tx1"/>
              </a:solidFill>
              <a:latin typeface="游ゴシック" panose="020B0400000000000000" pitchFamily="50" charset="-128"/>
              <a:ea typeface="游ゴシック" panose="020B0400000000000000" pitchFamily="50" charset="-128"/>
            </a:endParaRPr>
          </a:p>
          <a:p>
            <a:pPr>
              <a:defRPr/>
            </a:pPr>
            <a:r>
              <a:rPr lang="ja-JP" altLang="en-US" sz="1200" b="1" dirty="0">
                <a:solidFill>
                  <a:schemeClr val="tx1"/>
                </a:solidFill>
                <a:latin typeface="游ゴシック" panose="020B0400000000000000" pitchFamily="50" charset="-128"/>
                <a:ea typeface="游ゴシック" panose="020B0400000000000000" pitchFamily="50" charset="-128"/>
              </a:rPr>
              <a:t>頚部リンパ節腫脹</a:t>
            </a:r>
            <a:r>
              <a:rPr lang="en-US" altLang="ja-JP" sz="1200" b="1" dirty="0">
                <a:solidFill>
                  <a:schemeClr val="tx1"/>
                </a:solidFill>
                <a:latin typeface="游ゴシック" panose="020B0400000000000000" pitchFamily="50" charset="-128"/>
                <a:ea typeface="游ゴシック" panose="020B0400000000000000" pitchFamily="50" charset="-128"/>
              </a:rPr>
              <a:t>(-)</a:t>
            </a:r>
          </a:p>
          <a:p>
            <a:pPr>
              <a:defRPr/>
            </a:pPr>
            <a:r>
              <a:rPr lang="ja-JP" altLang="en-US" sz="1200" b="1" dirty="0">
                <a:solidFill>
                  <a:schemeClr val="tx1"/>
                </a:solidFill>
                <a:latin typeface="游ゴシック" panose="020B0400000000000000" pitchFamily="50" charset="-128"/>
                <a:ea typeface="游ゴシック" panose="020B0400000000000000" pitchFamily="50" charset="-128"/>
              </a:rPr>
              <a:t>眼瞼結膜：貧血</a:t>
            </a:r>
            <a:r>
              <a:rPr lang="en-US" altLang="ja-JP" sz="1200" b="1" dirty="0">
                <a:solidFill>
                  <a:schemeClr val="tx1"/>
                </a:solidFill>
                <a:latin typeface="游ゴシック" panose="020B0400000000000000" pitchFamily="50" charset="-128"/>
                <a:ea typeface="游ゴシック" panose="020B0400000000000000" pitchFamily="50" charset="-128"/>
              </a:rPr>
              <a:t>(-)</a:t>
            </a:r>
          </a:p>
          <a:p>
            <a:pPr>
              <a:defRPr/>
            </a:pPr>
            <a:r>
              <a:rPr lang="ja-JP" altLang="en-US" sz="1200" b="1" dirty="0">
                <a:solidFill>
                  <a:schemeClr val="tx1"/>
                </a:solidFill>
                <a:latin typeface="游ゴシック" panose="020B0400000000000000" pitchFamily="50" charset="-128"/>
                <a:ea typeface="游ゴシック" panose="020B0400000000000000" pitchFamily="50" charset="-128"/>
              </a:rPr>
              <a:t>眼球結膜：黄染</a:t>
            </a:r>
            <a:r>
              <a:rPr lang="en-US" altLang="ja-JP" sz="1200" b="1" dirty="0">
                <a:solidFill>
                  <a:schemeClr val="tx1"/>
                </a:solidFill>
                <a:latin typeface="游ゴシック" panose="020B0400000000000000" pitchFamily="50" charset="-128"/>
                <a:ea typeface="游ゴシック" panose="020B0400000000000000" pitchFamily="50" charset="-128"/>
              </a:rPr>
              <a:t>(-)</a:t>
            </a:r>
          </a:p>
        </p:txBody>
      </p:sp>
      <p:sp>
        <p:nvSpPr>
          <p:cNvPr id="12" name="角丸四角形吹き出し 11"/>
          <p:cNvSpPr/>
          <p:nvPr/>
        </p:nvSpPr>
        <p:spPr>
          <a:xfrm>
            <a:off x="63816" y="2014683"/>
            <a:ext cx="1987904" cy="1342309"/>
          </a:xfrm>
          <a:prstGeom prst="wedgeRoundRectCallout">
            <a:avLst>
              <a:gd name="adj1" fmla="val 60725"/>
              <a:gd name="adj2" fmla="val 32495"/>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200" b="1" dirty="0">
                <a:solidFill>
                  <a:prstClr val="black"/>
                </a:solidFill>
                <a:latin typeface="游ゴシック" panose="020B0400000000000000" pitchFamily="50" charset="-128"/>
                <a:ea typeface="游ゴシック" panose="020B0400000000000000" pitchFamily="50" charset="-128"/>
              </a:rPr>
              <a:t>HR: 80bpm</a:t>
            </a:r>
          </a:p>
          <a:p>
            <a:pPr>
              <a:defRPr/>
            </a:pPr>
            <a:r>
              <a:rPr lang="en-US" altLang="ja-JP" sz="1200" b="1" dirty="0">
                <a:solidFill>
                  <a:prstClr val="black"/>
                </a:solidFill>
                <a:latin typeface="游ゴシック" panose="020B0400000000000000" pitchFamily="50" charset="-128"/>
                <a:ea typeface="游ゴシック" panose="020B0400000000000000" pitchFamily="50" charset="-128"/>
              </a:rPr>
              <a:t>BP:124/79 mmHg</a:t>
            </a:r>
          </a:p>
          <a:p>
            <a:pPr>
              <a:defRPr/>
            </a:pPr>
            <a:r>
              <a:rPr lang="en-US" altLang="ja-JP" sz="1200" b="1" dirty="0">
                <a:solidFill>
                  <a:prstClr val="black"/>
                </a:solidFill>
                <a:latin typeface="游ゴシック" panose="020B0400000000000000" pitchFamily="50" charset="-128"/>
                <a:ea typeface="游ゴシック" panose="020B0400000000000000" pitchFamily="50" charset="-128"/>
              </a:rPr>
              <a:t>Heart:</a:t>
            </a:r>
            <a:r>
              <a:rPr lang="ja-JP" altLang="en-US" sz="1200" b="1" dirty="0">
                <a:solidFill>
                  <a:prstClr val="black"/>
                </a:solidFill>
                <a:latin typeface="游ゴシック" panose="020B0400000000000000" pitchFamily="50" charset="-128"/>
                <a:ea typeface="游ゴシック" panose="020B0400000000000000" pitchFamily="50" charset="-128"/>
              </a:rPr>
              <a:t>心音正常、</a:t>
            </a:r>
            <a:r>
              <a:rPr lang="en-US" altLang="ja-JP" sz="1200" b="1" dirty="0">
                <a:solidFill>
                  <a:prstClr val="black"/>
                </a:solidFill>
                <a:latin typeface="游ゴシック" panose="020B0400000000000000" pitchFamily="50" charset="-128"/>
                <a:ea typeface="游ゴシック" panose="020B0400000000000000" pitchFamily="50" charset="-128"/>
              </a:rPr>
              <a:t>no murmur</a:t>
            </a:r>
          </a:p>
          <a:p>
            <a:pPr>
              <a:defRPr/>
            </a:pPr>
            <a:r>
              <a:rPr lang="en-US" altLang="ja-JP" sz="1200" b="1" dirty="0">
                <a:solidFill>
                  <a:prstClr val="black"/>
                </a:solidFill>
                <a:latin typeface="游ゴシック" panose="020B0400000000000000" pitchFamily="50" charset="-128"/>
                <a:ea typeface="游ゴシック" panose="020B0400000000000000" pitchFamily="50" charset="-128"/>
              </a:rPr>
              <a:t>Lung:</a:t>
            </a:r>
            <a:r>
              <a:rPr lang="ja-JP" altLang="en-US" sz="1200" b="1" dirty="0">
                <a:solidFill>
                  <a:prstClr val="black"/>
                </a:solidFill>
                <a:latin typeface="游ゴシック" panose="020B0400000000000000" pitchFamily="50" charset="-128"/>
                <a:ea typeface="游ゴシック" panose="020B0400000000000000" pitchFamily="50" charset="-128"/>
              </a:rPr>
              <a:t>呼吸音正常、</a:t>
            </a:r>
            <a:r>
              <a:rPr lang="en-US" altLang="ja-JP" sz="1200" b="1" dirty="0">
                <a:solidFill>
                  <a:prstClr val="black"/>
                </a:solidFill>
                <a:latin typeface="游ゴシック" panose="020B0400000000000000" pitchFamily="50" charset="-128"/>
                <a:ea typeface="游ゴシック" panose="020B0400000000000000" pitchFamily="50" charset="-128"/>
              </a:rPr>
              <a:t>no rale</a:t>
            </a:r>
          </a:p>
        </p:txBody>
      </p:sp>
      <p:sp>
        <p:nvSpPr>
          <p:cNvPr id="13" name="角丸四角形吹き出し 12"/>
          <p:cNvSpPr/>
          <p:nvPr/>
        </p:nvSpPr>
        <p:spPr>
          <a:xfrm>
            <a:off x="3203847" y="923132"/>
            <a:ext cx="1617197" cy="705668"/>
          </a:xfrm>
          <a:prstGeom prst="wedgeRoundRectCallout">
            <a:avLst>
              <a:gd name="adj1" fmla="val -83179"/>
              <a:gd name="adj2" fmla="val 211937"/>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b="1" dirty="0">
                <a:solidFill>
                  <a:schemeClr val="tx1"/>
                </a:solidFill>
                <a:latin typeface="游ゴシック" panose="020B0400000000000000" pitchFamily="50" charset="-128"/>
                <a:ea typeface="游ゴシック" panose="020B0400000000000000" pitchFamily="50" charset="-128"/>
              </a:rPr>
              <a:t>腹部：平坦、軟。</a:t>
            </a:r>
            <a:endParaRPr lang="en-US" altLang="ja-JP" sz="1200" b="1" dirty="0">
              <a:solidFill>
                <a:schemeClr val="tx1"/>
              </a:solidFill>
              <a:latin typeface="游ゴシック" panose="020B0400000000000000" pitchFamily="50" charset="-128"/>
              <a:ea typeface="游ゴシック" panose="020B0400000000000000" pitchFamily="50" charset="-128"/>
            </a:endParaRPr>
          </a:p>
          <a:p>
            <a:pPr>
              <a:defRPr/>
            </a:pPr>
            <a:r>
              <a:rPr lang="ja-JP" altLang="en-US" sz="1200" b="1" dirty="0">
                <a:solidFill>
                  <a:schemeClr val="tx1"/>
                </a:solidFill>
                <a:latin typeface="游ゴシック" panose="020B0400000000000000" pitchFamily="50" charset="-128"/>
                <a:ea typeface="游ゴシック" panose="020B0400000000000000" pitchFamily="50" charset="-128"/>
              </a:rPr>
              <a:t>腫瘤は触知しない</a:t>
            </a:r>
            <a:endParaRPr lang="en-US" altLang="zh-TW" sz="1200" b="1" dirty="0">
              <a:solidFill>
                <a:schemeClr val="tx1"/>
              </a:solidFill>
              <a:latin typeface="游ゴシック" panose="020B0400000000000000" pitchFamily="50" charset="-128"/>
              <a:ea typeface="游ゴシック" panose="020B0400000000000000" pitchFamily="50" charset="-128"/>
            </a:endParaRPr>
          </a:p>
        </p:txBody>
      </p:sp>
      <p:sp>
        <p:nvSpPr>
          <p:cNvPr id="28" name="角丸四角形吹き出し 27"/>
          <p:cNvSpPr/>
          <p:nvPr/>
        </p:nvSpPr>
        <p:spPr>
          <a:xfrm>
            <a:off x="3203847" y="2708920"/>
            <a:ext cx="1617197" cy="2674125"/>
          </a:xfrm>
          <a:prstGeom prst="wedgeRoundRectCallout">
            <a:avLst>
              <a:gd name="adj1" fmla="val -69697"/>
              <a:gd name="adj2" fmla="val 3478"/>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200" b="1" dirty="0">
                <a:solidFill>
                  <a:schemeClr val="tx1"/>
                </a:solidFill>
                <a:latin typeface="游ゴシック" panose="020B0400000000000000" pitchFamily="50" charset="-128"/>
                <a:ea typeface="游ゴシック" panose="020B0400000000000000" pitchFamily="50" charset="-128"/>
              </a:rPr>
              <a:t>下肢は左優位の浮腫を認める。</a:t>
            </a:r>
            <a:endParaRPr lang="en-US" altLang="ja-JP" sz="1200" b="1" dirty="0">
              <a:solidFill>
                <a:schemeClr val="tx1"/>
              </a:solidFill>
              <a:latin typeface="游ゴシック" panose="020B0400000000000000" pitchFamily="50" charset="-128"/>
              <a:ea typeface="游ゴシック" panose="020B0400000000000000" pitchFamily="50" charset="-128"/>
            </a:endParaRPr>
          </a:p>
          <a:p>
            <a:pPr>
              <a:defRPr/>
            </a:pPr>
            <a:r>
              <a:rPr lang="ja-JP" altLang="en-US" sz="1200" b="1" dirty="0">
                <a:solidFill>
                  <a:schemeClr val="tx1"/>
                </a:solidFill>
                <a:latin typeface="游ゴシック" panose="020B0400000000000000" pitchFamily="50" charset="-128"/>
                <a:ea typeface="游ゴシック" panose="020B0400000000000000" pitchFamily="50" charset="-128"/>
              </a:rPr>
              <a:t>把握痛</a:t>
            </a:r>
            <a:r>
              <a:rPr lang="en-US" altLang="ja-JP" sz="1200" b="1" dirty="0">
                <a:solidFill>
                  <a:schemeClr val="tx1"/>
                </a:solidFill>
                <a:latin typeface="游ゴシック" panose="020B0400000000000000" pitchFamily="50" charset="-128"/>
                <a:ea typeface="游ゴシック" panose="020B0400000000000000" pitchFamily="50" charset="-128"/>
              </a:rPr>
              <a:t>(-)</a:t>
            </a:r>
          </a:p>
          <a:p>
            <a:pPr>
              <a:defRPr/>
            </a:pPr>
            <a:r>
              <a:rPr lang="ja-JP" altLang="en-US" sz="1200" b="1" dirty="0">
                <a:solidFill>
                  <a:schemeClr val="tx1"/>
                </a:solidFill>
                <a:latin typeface="游ゴシック" panose="020B0400000000000000" pitchFamily="50" charset="-128"/>
                <a:ea typeface="游ゴシック" panose="020B0400000000000000" pitchFamily="50" charset="-128"/>
              </a:rPr>
              <a:t>色調変化</a:t>
            </a:r>
            <a:r>
              <a:rPr lang="en-US" altLang="ja-JP" sz="1200" b="1" dirty="0">
                <a:solidFill>
                  <a:schemeClr val="tx1"/>
                </a:solidFill>
                <a:latin typeface="游ゴシック" panose="020B0400000000000000" pitchFamily="50" charset="-128"/>
                <a:ea typeface="游ゴシック" panose="020B0400000000000000" pitchFamily="50" charset="-128"/>
              </a:rPr>
              <a:t>(-)</a:t>
            </a:r>
          </a:p>
          <a:p>
            <a:pPr>
              <a:defRPr/>
            </a:pPr>
            <a:r>
              <a:rPr lang="en-US" altLang="ja-JP" sz="1200" b="1" dirty="0">
                <a:solidFill>
                  <a:schemeClr val="tx1"/>
                </a:solidFill>
                <a:latin typeface="游ゴシック" panose="020B0400000000000000" pitchFamily="50" charset="-128"/>
                <a:ea typeface="游ゴシック" panose="020B0400000000000000" pitchFamily="50" charset="-128"/>
              </a:rPr>
              <a:t>4</a:t>
            </a:r>
            <a:r>
              <a:rPr lang="ja-JP" altLang="en-US" sz="1200" b="1" dirty="0">
                <a:solidFill>
                  <a:schemeClr val="tx1"/>
                </a:solidFill>
                <a:latin typeface="游ゴシック" panose="020B0400000000000000" pitchFamily="50" charset="-128"/>
                <a:ea typeface="游ゴシック" panose="020B0400000000000000" pitchFamily="50" charset="-128"/>
              </a:rPr>
              <a:t>点歩行器を用いて歩行可</a:t>
            </a:r>
            <a:endParaRPr lang="en-US" altLang="ja-JP" sz="1200" b="1" dirty="0">
              <a:solidFill>
                <a:schemeClr val="tx1"/>
              </a:solidFill>
              <a:latin typeface="游ゴシック" panose="020B0400000000000000" pitchFamily="50" charset="-128"/>
              <a:ea typeface="游ゴシック" panose="020B0400000000000000" pitchFamily="50" charset="-128"/>
            </a:endParaRPr>
          </a:p>
          <a:p>
            <a:pPr>
              <a:defRPr/>
            </a:pPr>
            <a:r>
              <a:rPr lang="ja-JP" altLang="en-US" sz="1200" b="1" dirty="0">
                <a:solidFill>
                  <a:schemeClr val="tx1"/>
                </a:solidFill>
                <a:latin typeface="游ゴシック" panose="020B0400000000000000" pitchFamily="50" charset="-128"/>
                <a:ea typeface="游ゴシック" panose="020B0400000000000000" pitchFamily="50" charset="-128"/>
              </a:rPr>
              <a:t>安静度：左下肢非加重で、ベッドやトイレ移乗時のみ左下肢を添える程度である。</a:t>
            </a:r>
            <a:endParaRPr lang="en-US" altLang="ja-JP" sz="1200" b="1" dirty="0">
              <a:solidFill>
                <a:schemeClr val="tx1"/>
              </a:solidFill>
              <a:latin typeface="游ゴシック" panose="020B0400000000000000" pitchFamily="50" charset="-128"/>
              <a:ea typeface="游ゴシック" panose="020B0400000000000000" pitchFamily="50" charset="-128"/>
            </a:endParaRPr>
          </a:p>
        </p:txBody>
      </p:sp>
      <p:sp>
        <p:nvSpPr>
          <p:cNvPr id="17" name="角丸四角形吹き出し 16"/>
          <p:cNvSpPr/>
          <p:nvPr/>
        </p:nvSpPr>
        <p:spPr>
          <a:xfrm>
            <a:off x="60758" y="3513507"/>
            <a:ext cx="1990962" cy="1869538"/>
          </a:xfrm>
          <a:prstGeom prst="wedgeRoundRectCallout">
            <a:avLst>
              <a:gd name="adj1" fmla="val 72422"/>
              <a:gd name="adj2" fmla="val -51735"/>
              <a:gd name="adj3" fmla="val 16667"/>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ja-JP" sz="1200" b="1" dirty="0">
                <a:solidFill>
                  <a:schemeClr val="tx1"/>
                </a:solidFill>
                <a:latin typeface="游ゴシック" panose="020B0400000000000000" pitchFamily="50" charset="-128"/>
                <a:ea typeface="游ゴシック" panose="020B0400000000000000" pitchFamily="50" charset="-128"/>
              </a:rPr>
              <a:t>Child-Pugh</a:t>
            </a:r>
            <a:r>
              <a:rPr lang="ja-JP" altLang="en-US" sz="1200" b="1" dirty="0">
                <a:solidFill>
                  <a:schemeClr val="tx1"/>
                </a:solidFill>
                <a:latin typeface="游ゴシック" panose="020B0400000000000000" pitchFamily="50" charset="-128"/>
                <a:ea typeface="游ゴシック" panose="020B0400000000000000" pitchFamily="50" charset="-128"/>
              </a:rPr>
              <a:t>分類</a:t>
            </a:r>
            <a:r>
              <a:rPr lang="en-US" altLang="ja-JP" sz="1200" b="1" dirty="0">
                <a:solidFill>
                  <a:schemeClr val="tx1"/>
                </a:solidFill>
                <a:latin typeface="游ゴシック" panose="020B0400000000000000" pitchFamily="50" charset="-128"/>
                <a:ea typeface="游ゴシック" panose="020B0400000000000000" pitchFamily="50" charset="-128"/>
              </a:rPr>
              <a:t>A(5</a:t>
            </a:r>
            <a:r>
              <a:rPr lang="ja-JP" altLang="en-US" sz="1200" b="1" dirty="0">
                <a:solidFill>
                  <a:schemeClr val="tx1"/>
                </a:solidFill>
                <a:latin typeface="游ゴシック" panose="020B0400000000000000" pitchFamily="50" charset="-128"/>
                <a:ea typeface="游ゴシック" panose="020B0400000000000000" pitchFamily="50" charset="-128"/>
              </a:rPr>
              <a:t>点</a:t>
            </a:r>
            <a:r>
              <a:rPr lang="en-US" altLang="ja-JP" sz="1200" b="1" dirty="0">
                <a:solidFill>
                  <a:schemeClr val="tx1"/>
                </a:solidFill>
                <a:latin typeface="游ゴシック" panose="020B0400000000000000" pitchFamily="50" charset="-128"/>
                <a:ea typeface="游ゴシック" panose="020B0400000000000000" pitchFamily="50" charset="-128"/>
              </a:rPr>
              <a:t>)</a:t>
            </a:r>
          </a:p>
          <a:p>
            <a:pPr>
              <a:defRPr/>
            </a:pPr>
            <a:r>
              <a:rPr lang="ja-JP" altLang="en-US" sz="1200" b="1" dirty="0">
                <a:solidFill>
                  <a:schemeClr val="tx1"/>
                </a:solidFill>
                <a:latin typeface="游ゴシック" panose="020B0400000000000000" pitchFamily="50" charset="-128"/>
                <a:ea typeface="游ゴシック" panose="020B0400000000000000" pitchFamily="50" charset="-128"/>
              </a:rPr>
              <a:t>脳症</a:t>
            </a:r>
            <a:r>
              <a:rPr lang="en-US" altLang="ja-JP" sz="1200" b="1" dirty="0">
                <a:solidFill>
                  <a:schemeClr val="tx1"/>
                </a:solidFill>
                <a:latin typeface="游ゴシック" panose="020B0400000000000000" pitchFamily="50" charset="-128"/>
                <a:ea typeface="游ゴシック" panose="020B0400000000000000" pitchFamily="50" charset="-128"/>
              </a:rPr>
              <a:t>(-)</a:t>
            </a:r>
            <a:r>
              <a:rPr lang="ja-JP" altLang="en-US" sz="1200" b="1" dirty="0">
                <a:solidFill>
                  <a:schemeClr val="tx1"/>
                </a:solidFill>
                <a:latin typeface="游ゴシック" panose="020B0400000000000000" pitchFamily="50" charset="-128"/>
                <a:ea typeface="游ゴシック" panose="020B0400000000000000" pitchFamily="50" charset="-128"/>
              </a:rPr>
              <a:t> </a:t>
            </a:r>
            <a:r>
              <a:rPr lang="en-US" altLang="ja-JP" sz="1200" b="1" dirty="0">
                <a:solidFill>
                  <a:schemeClr val="tx1"/>
                </a:solidFill>
                <a:latin typeface="游ゴシック" panose="020B0400000000000000" pitchFamily="50" charset="-128"/>
                <a:ea typeface="游ゴシック" panose="020B0400000000000000" pitchFamily="50" charset="-128"/>
              </a:rPr>
              <a:t>1</a:t>
            </a:r>
            <a:r>
              <a:rPr lang="ja-JP" altLang="en-US" sz="1200" b="1" dirty="0">
                <a:solidFill>
                  <a:schemeClr val="tx1"/>
                </a:solidFill>
                <a:latin typeface="游ゴシック" panose="020B0400000000000000" pitchFamily="50" charset="-128"/>
                <a:ea typeface="游ゴシック" panose="020B0400000000000000" pitchFamily="50" charset="-128"/>
              </a:rPr>
              <a:t>点</a:t>
            </a:r>
            <a:endParaRPr lang="en-US" altLang="ja-JP" sz="1200" b="1" dirty="0">
              <a:solidFill>
                <a:schemeClr val="tx1"/>
              </a:solidFill>
              <a:latin typeface="游ゴシック" panose="020B0400000000000000" pitchFamily="50" charset="-128"/>
              <a:ea typeface="游ゴシック" panose="020B0400000000000000" pitchFamily="50" charset="-128"/>
            </a:endParaRPr>
          </a:p>
          <a:p>
            <a:pPr>
              <a:defRPr/>
            </a:pPr>
            <a:r>
              <a:rPr lang="ja-JP" altLang="en-US" sz="1200" b="1" dirty="0">
                <a:solidFill>
                  <a:schemeClr val="tx1"/>
                </a:solidFill>
                <a:latin typeface="游ゴシック" panose="020B0400000000000000" pitchFamily="50" charset="-128"/>
                <a:ea typeface="游ゴシック" panose="020B0400000000000000" pitchFamily="50" charset="-128"/>
              </a:rPr>
              <a:t>腹水</a:t>
            </a:r>
            <a:r>
              <a:rPr lang="en-US" altLang="ja-JP" sz="1200" b="1" dirty="0">
                <a:solidFill>
                  <a:schemeClr val="tx1"/>
                </a:solidFill>
                <a:latin typeface="游ゴシック" panose="020B0400000000000000" pitchFamily="50" charset="-128"/>
                <a:ea typeface="游ゴシック" panose="020B0400000000000000" pitchFamily="50" charset="-128"/>
              </a:rPr>
              <a:t>(-)</a:t>
            </a:r>
            <a:r>
              <a:rPr lang="ja-JP" altLang="en-US" sz="1200" b="1" dirty="0">
                <a:solidFill>
                  <a:schemeClr val="tx1"/>
                </a:solidFill>
                <a:latin typeface="游ゴシック" panose="020B0400000000000000" pitchFamily="50" charset="-128"/>
                <a:ea typeface="游ゴシック" panose="020B0400000000000000" pitchFamily="50" charset="-128"/>
              </a:rPr>
              <a:t> </a:t>
            </a:r>
            <a:r>
              <a:rPr lang="en-US" altLang="ja-JP" sz="1200" b="1" dirty="0">
                <a:solidFill>
                  <a:schemeClr val="tx1"/>
                </a:solidFill>
                <a:latin typeface="游ゴシック" panose="020B0400000000000000" pitchFamily="50" charset="-128"/>
                <a:ea typeface="游ゴシック" panose="020B0400000000000000" pitchFamily="50" charset="-128"/>
              </a:rPr>
              <a:t>1</a:t>
            </a:r>
            <a:r>
              <a:rPr lang="ja-JP" altLang="en-US" sz="1200" b="1" dirty="0">
                <a:solidFill>
                  <a:schemeClr val="tx1"/>
                </a:solidFill>
                <a:latin typeface="游ゴシック" panose="020B0400000000000000" pitchFamily="50" charset="-128"/>
                <a:ea typeface="游ゴシック" panose="020B0400000000000000" pitchFamily="50" charset="-128"/>
              </a:rPr>
              <a:t>点</a:t>
            </a:r>
            <a:endParaRPr lang="en-US" altLang="ja-JP" sz="1200" b="1" dirty="0">
              <a:solidFill>
                <a:schemeClr val="tx1"/>
              </a:solidFill>
              <a:latin typeface="游ゴシック" panose="020B0400000000000000" pitchFamily="50" charset="-128"/>
              <a:ea typeface="游ゴシック" panose="020B0400000000000000" pitchFamily="50" charset="-128"/>
            </a:endParaRPr>
          </a:p>
          <a:p>
            <a:pPr>
              <a:defRPr/>
            </a:pPr>
            <a:r>
              <a:rPr lang="ja-JP" altLang="en-US" sz="1200" b="1" dirty="0">
                <a:solidFill>
                  <a:schemeClr val="tx1"/>
                </a:solidFill>
                <a:latin typeface="游ゴシック" panose="020B0400000000000000" pitchFamily="50" charset="-128"/>
                <a:ea typeface="游ゴシック" panose="020B0400000000000000" pitchFamily="50" charset="-128"/>
              </a:rPr>
              <a:t>総</a:t>
            </a:r>
            <a:r>
              <a:rPr lang="en-US" altLang="ja-JP" sz="1200" b="1" dirty="0" err="1">
                <a:solidFill>
                  <a:schemeClr val="tx1"/>
                </a:solidFill>
                <a:latin typeface="游ゴシック" panose="020B0400000000000000" pitchFamily="50" charset="-128"/>
                <a:ea typeface="游ゴシック" panose="020B0400000000000000" pitchFamily="50" charset="-128"/>
              </a:rPr>
              <a:t>Bil</a:t>
            </a:r>
            <a:r>
              <a:rPr lang="ja-JP" altLang="en-US" sz="1200" b="1" dirty="0">
                <a:solidFill>
                  <a:schemeClr val="tx1"/>
                </a:solidFill>
                <a:latin typeface="游ゴシック" panose="020B0400000000000000" pitchFamily="50" charset="-128"/>
                <a:ea typeface="游ゴシック" panose="020B0400000000000000" pitchFamily="50" charset="-128"/>
              </a:rPr>
              <a:t>：</a:t>
            </a:r>
            <a:r>
              <a:rPr lang="en-US" altLang="ja-JP" sz="1200" b="1" dirty="0">
                <a:solidFill>
                  <a:schemeClr val="tx1"/>
                </a:solidFill>
                <a:latin typeface="游ゴシック" panose="020B0400000000000000" pitchFamily="50" charset="-128"/>
                <a:ea typeface="游ゴシック" panose="020B0400000000000000" pitchFamily="50" charset="-128"/>
              </a:rPr>
              <a:t>0.6mg/dl 1</a:t>
            </a:r>
            <a:r>
              <a:rPr lang="ja-JP" altLang="en-US" sz="1200" b="1" dirty="0">
                <a:solidFill>
                  <a:schemeClr val="tx1"/>
                </a:solidFill>
                <a:latin typeface="游ゴシック" panose="020B0400000000000000" pitchFamily="50" charset="-128"/>
                <a:ea typeface="游ゴシック" panose="020B0400000000000000" pitchFamily="50" charset="-128"/>
              </a:rPr>
              <a:t>点</a:t>
            </a:r>
            <a:r>
              <a:rPr lang="en-US" altLang="ja-JP" sz="1200" b="1" dirty="0">
                <a:solidFill>
                  <a:schemeClr val="tx1"/>
                </a:solidFill>
                <a:latin typeface="游ゴシック" panose="020B0400000000000000" pitchFamily="50" charset="-128"/>
                <a:ea typeface="游ゴシック" panose="020B0400000000000000" pitchFamily="50" charset="-128"/>
              </a:rPr>
              <a:t> </a:t>
            </a:r>
          </a:p>
          <a:p>
            <a:pPr>
              <a:defRPr/>
            </a:pPr>
            <a:r>
              <a:rPr lang="ja-JP" altLang="en-US" sz="1200" b="1" dirty="0">
                <a:solidFill>
                  <a:schemeClr val="tx1"/>
                </a:solidFill>
                <a:latin typeface="游ゴシック" panose="020B0400000000000000" pitchFamily="50" charset="-128"/>
                <a:ea typeface="游ゴシック" panose="020B0400000000000000" pitchFamily="50" charset="-128"/>
              </a:rPr>
              <a:t>血清</a:t>
            </a:r>
            <a:r>
              <a:rPr lang="en-US" altLang="ja-JP" sz="1200" b="1" dirty="0">
                <a:solidFill>
                  <a:schemeClr val="tx1"/>
                </a:solidFill>
                <a:latin typeface="游ゴシック" panose="020B0400000000000000" pitchFamily="50" charset="-128"/>
                <a:ea typeface="游ゴシック" panose="020B0400000000000000" pitchFamily="50" charset="-128"/>
              </a:rPr>
              <a:t>Alb </a:t>
            </a:r>
            <a:r>
              <a:rPr lang="ja-JP" altLang="en-US" sz="1200" b="1" dirty="0">
                <a:solidFill>
                  <a:schemeClr val="tx1"/>
                </a:solidFill>
                <a:latin typeface="游ゴシック" panose="020B0400000000000000" pitchFamily="50" charset="-128"/>
                <a:ea typeface="游ゴシック" panose="020B0400000000000000" pitchFamily="50" charset="-128"/>
              </a:rPr>
              <a:t>：</a:t>
            </a:r>
            <a:r>
              <a:rPr lang="en-US" altLang="ja-JP" sz="1200" b="1" dirty="0">
                <a:solidFill>
                  <a:schemeClr val="tx1"/>
                </a:solidFill>
                <a:latin typeface="游ゴシック" panose="020B0400000000000000" pitchFamily="50" charset="-128"/>
                <a:ea typeface="游ゴシック" panose="020B0400000000000000" pitchFamily="50" charset="-128"/>
              </a:rPr>
              <a:t>4.0g/dl 1</a:t>
            </a:r>
            <a:r>
              <a:rPr lang="ja-JP" altLang="en-US" sz="1200" b="1" dirty="0">
                <a:solidFill>
                  <a:schemeClr val="tx1"/>
                </a:solidFill>
                <a:latin typeface="游ゴシック" panose="020B0400000000000000" pitchFamily="50" charset="-128"/>
                <a:ea typeface="游ゴシック" panose="020B0400000000000000" pitchFamily="50" charset="-128"/>
              </a:rPr>
              <a:t>点</a:t>
            </a:r>
            <a:endParaRPr lang="en-US" altLang="ja-JP" sz="1200" b="1" dirty="0">
              <a:solidFill>
                <a:schemeClr val="tx1"/>
              </a:solidFill>
              <a:latin typeface="游ゴシック" panose="020B0400000000000000" pitchFamily="50" charset="-128"/>
              <a:ea typeface="游ゴシック" panose="020B0400000000000000" pitchFamily="50" charset="-128"/>
            </a:endParaRPr>
          </a:p>
          <a:p>
            <a:pPr>
              <a:defRPr/>
            </a:pPr>
            <a:r>
              <a:rPr lang="en-US" altLang="ja-JP" sz="1200" b="1" dirty="0">
                <a:solidFill>
                  <a:schemeClr val="tx1"/>
                </a:solidFill>
                <a:latin typeface="游ゴシック" panose="020B0400000000000000" pitchFamily="50" charset="-128"/>
                <a:ea typeface="游ゴシック" panose="020B0400000000000000" pitchFamily="50" charset="-128"/>
              </a:rPr>
              <a:t>Pt(%) </a:t>
            </a:r>
            <a:r>
              <a:rPr lang="ja-JP" altLang="en-US" sz="1200" b="1" dirty="0">
                <a:solidFill>
                  <a:schemeClr val="tx1"/>
                </a:solidFill>
                <a:latin typeface="游ゴシック" panose="020B0400000000000000" pitchFamily="50" charset="-128"/>
                <a:ea typeface="游ゴシック" panose="020B0400000000000000" pitchFamily="50" charset="-128"/>
              </a:rPr>
              <a:t>：</a:t>
            </a:r>
            <a:r>
              <a:rPr lang="en-US" altLang="ja-JP" sz="1200" b="1" dirty="0">
                <a:solidFill>
                  <a:schemeClr val="tx1"/>
                </a:solidFill>
                <a:latin typeface="游ゴシック" panose="020B0400000000000000" pitchFamily="50" charset="-128"/>
                <a:ea typeface="游ゴシック" panose="020B0400000000000000" pitchFamily="50" charset="-128"/>
              </a:rPr>
              <a:t>111% 1</a:t>
            </a:r>
            <a:r>
              <a:rPr lang="ja-JP" altLang="en-US" sz="1200" b="1" dirty="0">
                <a:solidFill>
                  <a:schemeClr val="tx1"/>
                </a:solidFill>
                <a:latin typeface="游ゴシック" panose="020B0400000000000000" pitchFamily="50" charset="-128"/>
                <a:ea typeface="游ゴシック" panose="020B0400000000000000" pitchFamily="50" charset="-128"/>
              </a:rPr>
              <a:t>点</a:t>
            </a:r>
            <a:endParaRPr lang="en-US" altLang="ja-JP" sz="1200" b="1" dirty="0">
              <a:solidFill>
                <a:schemeClr val="tx1"/>
              </a:solidFill>
              <a:latin typeface="游ゴシック" panose="020B0400000000000000" pitchFamily="50" charset="-128"/>
              <a:ea typeface="游ゴシック" panose="020B0400000000000000" pitchFamily="50"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角丸四角形 27"/>
          <p:cNvSpPr/>
          <p:nvPr/>
        </p:nvSpPr>
        <p:spPr>
          <a:xfrm>
            <a:off x="163049" y="4374479"/>
            <a:ext cx="8875143" cy="1790825"/>
          </a:xfrm>
          <a:prstGeom prst="round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2000" b="1" u="sng" dirty="0">
                <a:solidFill>
                  <a:schemeClr val="tx1"/>
                </a:solidFill>
                <a:latin typeface="游ゴシック" panose="020B0400000000000000" pitchFamily="50" charset="-128"/>
                <a:ea typeface="游ゴシック" panose="020B0400000000000000" pitchFamily="50" charset="-128"/>
              </a:rPr>
              <a:t>まとめ</a:t>
            </a:r>
            <a:endParaRPr lang="en-US" altLang="ja-JP" sz="2000" b="1" u="sng" dirty="0">
              <a:solidFill>
                <a:schemeClr val="tx1"/>
              </a:solidFill>
              <a:latin typeface="游ゴシック" panose="020B0400000000000000" pitchFamily="50" charset="-128"/>
              <a:ea typeface="游ゴシック" panose="020B0400000000000000" pitchFamily="50" charset="-128"/>
            </a:endParaRPr>
          </a:p>
          <a:p>
            <a:pPr>
              <a:defRPr/>
            </a:pPr>
            <a:r>
              <a:rPr lang="ja-JP" altLang="en-US" sz="1500" dirty="0">
                <a:solidFill>
                  <a:schemeClr val="tx1"/>
                </a:solidFill>
                <a:latin typeface="游ゴシック" panose="020B0400000000000000" pitchFamily="50" charset="-128"/>
                <a:ea typeface="游ゴシック" panose="020B0400000000000000" pitchFamily="50" charset="-128"/>
              </a:rPr>
              <a:t>・本症例では</a:t>
            </a:r>
            <a:r>
              <a:rPr lang="en-US" altLang="ja-JP" sz="1500" dirty="0">
                <a:solidFill>
                  <a:schemeClr val="tx1"/>
                </a:solidFill>
                <a:latin typeface="游ゴシック" panose="020B0400000000000000" pitchFamily="50" charset="-128"/>
                <a:ea typeface="游ゴシック" panose="020B0400000000000000" pitchFamily="50" charset="-128"/>
              </a:rPr>
              <a:t>CT</a:t>
            </a:r>
            <a:r>
              <a:rPr lang="ja-JP" altLang="en-US" sz="1500" dirty="0">
                <a:solidFill>
                  <a:schemeClr val="tx1"/>
                </a:solidFill>
                <a:latin typeface="游ゴシック" panose="020B0400000000000000" pitchFamily="50" charset="-128"/>
                <a:ea typeface="游ゴシック" panose="020B0400000000000000" pitchFamily="50" charset="-128"/>
              </a:rPr>
              <a:t>上で肝内再発が見られなかったが左腸骨転移があった。画像上肝内再発がなく、腫瘍マーカーのみ著しく上昇している際は遠隔転移を疑って適宜画像検査を考慮すべきである。</a:t>
            </a:r>
            <a:endParaRPr lang="en-US" altLang="ja-JP" sz="1500" dirty="0">
              <a:solidFill>
                <a:schemeClr val="tx1"/>
              </a:solidFill>
              <a:latin typeface="游ゴシック" panose="020B0400000000000000" pitchFamily="50" charset="-128"/>
              <a:ea typeface="游ゴシック" panose="020B0400000000000000" pitchFamily="50" charset="-128"/>
            </a:endParaRPr>
          </a:p>
          <a:p>
            <a:pPr>
              <a:defRPr/>
            </a:pPr>
            <a:endParaRPr lang="en-US" altLang="ja-JP" sz="1500" dirty="0">
              <a:solidFill>
                <a:schemeClr val="tx1"/>
              </a:solidFill>
              <a:latin typeface="游ゴシック" panose="020B0400000000000000" pitchFamily="50" charset="-128"/>
              <a:ea typeface="游ゴシック" panose="020B0400000000000000" pitchFamily="50" charset="-128"/>
            </a:endParaRPr>
          </a:p>
          <a:p>
            <a:pPr>
              <a:defRPr/>
            </a:pPr>
            <a:r>
              <a:rPr lang="ja-JP" altLang="en-US" sz="1500" dirty="0">
                <a:solidFill>
                  <a:schemeClr val="tx1"/>
                </a:solidFill>
                <a:latin typeface="游ゴシック" panose="020B0400000000000000" pitchFamily="50" charset="-128"/>
                <a:ea typeface="游ゴシック" panose="020B0400000000000000" pitchFamily="50" charset="-128"/>
              </a:rPr>
              <a:t>・</a:t>
            </a:r>
            <a:r>
              <a:rPr lang="en-US" altLang="ja-JP" sz="1500" dirty="0">
                <a:solidFill>
                  <a:schemeClr val="tx1"/>
                </a:solidFill>
                <a:latin typeface="游ゴシック" panose="020B0400000000000000" pitchFamily="50" charset="-128"/>
                <a:ea typeface="游ゴシック" panose="020B0400000000000000" pitchFamily="50" charset="-128"/>
              </a:rPr>
              <a:t>ATZ+BEV</a:t>
            </a:r>
            <a:r>
              <a:rPr lang="ja-JP" altLang="en-US" sz="1500" dirty="0">
                <a:solidFill>
                  <a:schemeClr val="tx1"/>
                </a:solidFill>
                <a:latin typeface="游ゴシック" panose="020B0400000000000000" pitchFamily="50" charset="-128"/>
                <a:ea typeface="游ゴシック" panose="020B0400000000000000" pitchFamily="50" charset="-128"/>
              </a:rPr>
              <a:t>を２コース行った時点の画像検査で骨転移病変の増大と肺転移があり、今後も注意深く経過を見ていく必要がある。</a:t>
            </a:r>
            <a:endParaRPr lang="en-US" altLang="ja-JP" sz="1500" dirty="0">
              <a:solidFill>
                <a:schemeClr val="tx1"/>
              </a:solidFill>
              <a:latin typeface="游ゴシック" panose="020B0400000000000000" pitchFamily="50" charset="-128"/>
              <a:ea typeface="游ゴシック" panose="020B0400000000000000" pitchFamily="50" charset="-128"/>
            </a:endParaRPr>
          </a:p>
        </p:txBody>
      </p:sp>
      <p:sp>
        <p:nvSpPr>
          <p:cNvPr id="47" name="タイトル 46"/>
          <p:cNvSpPr>
            <a:spLocks noGrp="1"/>
          </p:cNvSpPr>
          <p:nvPr>
            <p:ph type="title"/>
          </p:nvPr>
        </p:nvSpPr>
        <p:spPr>
          <a:xfrm>
            <a:off x="153988" y="46038"/>
            <a:ext cx="9144000" cy="790575"/>
          </a:xfrm>
          <a:effectLst>
            <a:outerShdw blurRad="50800" dist="38100" dir="2700000" algn="tl" rotWithShape="0">
              <a:prstClr val="black">
                <a:alpha val="40000"/>
              </a:prstClr>
            </a:outerShdw>
          </a:effectLst>
        </p:spPr>
        <p:txBody>
          <a:bodyPr>
            <a:normAutofit/>
          </a:bodyPr>
          <a:lstStyle/>
          <a:p>
            <a:pPr eaLnBrk="1" fontAlgn="auto" hangingPunct="1">
              <a:spcAft>
                <a:spcPts val="0"/>
              </a:spcAft>
              <a:defRPr/>
            </a:pPr>
            <a:r>
              <a:rPr lang="ja-JP" altLang="en-US" sz="3200" b="1" dirty="0">
                <a:solidFill>
                  <a:srgbClr val="006600"/>
                </a:solidFill>
                <a:latin typeface="游ゴシック" panose="020B0400000000000000" pitchFamily="50" charset="-128"/>
                <a:ea typeface="游ゴシック" panose="020B0400000000000000" pitchFamily="50" charset="-128"/>
              </a:rPr>
              <a:t>治療経過と今後の方針について</a:t>
            </a:r>
          </a:p>
        </p:txBody>
      </p:sp>
      <p:sp>
        <p:nvSpPr>
          <p:cNvPr id="17" name="テキスト ボックス 16"/>
          <p:cNvSpPr txBox="1"/>
          <p:nvPr/>
        </p:nvSpPr>
        <p:spPr>
          <a:xfrm>
            <a:off x="3563888" y="908720"/>
            <a:ext cx="5474304" cy="3166824"/>
          </a:xfrm>
          <a:prstGeom prst="roundRect">
            <a:avLst/>
          </a:prstGeom>
          <a:solidFill>
            <a:schemeClr val="accent1">
              <a:lumMod val="20000"/>
              <a:lumOff val="80000"/>
            </a:schemeClr>
          </a:solidFill>
          <a:ln>
            <a:noFill/>
          </a:ln>
        </p:spPr>
        <p:style>
          <a:lnRef idx="2">
            <a:schemeClr val="accent2"/>
          </a:lnRef>
          <a:fillRef idx="1">
            <a:schemeClr val="lt1"/>
          </a:fillRef>
          <a:effectRef idx="0">
            <a:schemeClr val="accent2"/>
          </a:effectRef>
          <a:fontRef idx="minor">
            <a:schemeClr val="dk1"/>
          </a:fontRef>
        </p:style>
        <p:txBody>
          <a:bodyPr wrap="square">
            <a:spAutoFit/>
          </a:bodyPr>
          <a:lstStyle/>
          <a:p>
            <a:pPr algn="ctr">
              <a:defRPr/>
            </a:pPr>
            <a:r>
              <a:rPr lang="ja-JP" altLang="en-US" sz="2000" b="1" u="sng" dirty="0">
                <a:latin typeface="游ゴシック" panose="020B0400000000000000" pitchFamily="50" charset="-128"/>
                <a:ea typeface="游ゴシック" panose="020B0400000000000000" pitchFamily="50" charset="-128"/>
              </a:rPr>
              <a:t>治療経過</a:t>
            </a:r>
            <a:endParaRPr lang="en-US" altLang="ja-JP" sz="2000" b="1" u="sng" dirty="0">
              <a:latin typeface="游ゴシック" panose="020B0400000000000000" pitchFamily="50" charset="-128"/>
              <a:ea typeface="游ゴシック" panose="020B0400000000000000" pitchFamily="50" charset="-128"/>
            </a:endParaRPr>
          </a:p>
          <a:p>
            <a:pPr>
              <a:defRPr/>
            </a:pPr>
            <a:r>
              <a:rPr lang="ja-JP" altLang="en-US" sz="1500" dirty="0">
                <a:latin typeface="游ゴシック" panose="020B0400000000000000" pitchFamily="50" charset="-128"/>
                <a:ea typeface="游ゴシック" panose="020B0400000000000000" pitchFamily="50" charset="-128"/>
              </a:rPr>
              <a:t>・</a:t>
            </a:r>
            <a:r>
              <a:rPr lang="ja-JP" altLang="en-US" sz="1600" dirty="0">
                <a:latin typeface="游ゴシック" panose="020B0400000000000000" pitchFamily="50" charset="-128"/>
                <a:ea typeface="游ゴシック" panose="020B0400000000000000" pitchFamily="50" charset="-128"/>
              </a:rPr>
              <a:t>本症例は</a:t>
            </a:r>
            <a:r>
              <a:rPr lang="en-US" altLang="ja-JP" sz="1600" dirty="0">
                <a:latin typeface="游ゴシック" panose="020B0400000000000000" pitchFamily="50" charset="-128"/>
                <a:ea typeface="游ゴシック" panose="020B0400000000000000" pitchFamily="50" charset="-128"/>
              </a:rPr>
              <a:t>Child-Pugh</a:t>
            </a:r>
            <a:r>
              <a:rPr lang="ja-JP" altLang="en-US" sz="1600" dirty="0">
                <a:latin typeface="游ゴシック" panose="020B0400000000000000" pitchFamily="50" charset="-128"/>
                <a:ea typeface="游ゴシック" panose="020B0400000000000000" pitchFamily="50" charset="-128"/>
              </a:rPr>
              <a:t>分類で</a:t>
            </a:r>
            <a:r>
              <a:rPr lang="en-US" altLang="ja-JP" sz="1600" dirty="0">
                <a:latin typeface="游ゴシック" panose="020B0400000000000000" pitchFamily="50" charset="-128"/>
                <a:ea typeface="游ゴシック" panose="020B0400000000000000" pitchFamily="50" charset="-128"/>
              </a:rPr>
              <a:t>5</a:t>
            </a:r>
            <a:r>
              <a:rPr lang="ja-JP" altLang="en-US" sz="1600" dirty="0">
                <a:latin typeface="游ゴシック" panose="020B0400000000000000" pitchFamily="50" charset="-128"/>
                <a:ea typeface="游ゴシック" panose="020B0400000000000000" pitchFamily="50" charset="-128"/>
              </a:rPr>
              <a:t>点となり</a:t>
            </a:r>
            <a:r>
              <a:rPr lang="en-US" altLang="ja-JP" sz="1600" dirty="0" err="1">
                <a:latin typeface="游ゴシック" panose="020B0400000000000000" pitchFamily="50" charset="-128"/>
                <a:ea typeface="游ゴシック" panose="020B0400000000000000" pitchFamily="50" charset="-128"/>
              </a:rPr>
              <a:t>GradeA</a:t>
            </a:r>
            <a:r>
              <a:rPr lang="ja-JP" altLang="en-US" sz="1600" dirty="0">
                <a:latin typeface="游ゴシック" panose="020B0400000000000000" pitchFamily="50" charset="-128"/>
                <a:ea typeface="游ゴシック" panose="020B0400000000000000" pitchFamily="50" charset="-128"/>
              </a:rPr>
              <a:t>で肝外転移を認めている。また、</a:t>
            </a:r>
            <a:r>
              <a:rPr lang="en-US" altLang="ja-JP" sz="1600" dirty="0">
                <a:latin typeface="游ゴシック" panose="020B0400000000000000" pitchFamily="50" charset="-128"/>
                <a:ea typeface="游ゴシック" panose="020B0400000000000000" pitchFamily="50" charset="-128"/>
              </a:rPr>
              <a:t>PS</a:t>
            </a:r>
            <a:r>
              <a:rPr lang="ja-JP" altLang="en-US" sz="1600" dirty="0">
                <a:latin typeface="游ゴシック" panose="020B0400000000000000" pitchFamily="50" charset="-128"/>
                <a:ea typeface="游ゴシック" panose="020B0400000000000000" pitchFamily="50" charset="-128"/>
              </a:rPr>
              <a:t>は良好であった。</a:t>
            </a:r>
            <a:endParaRPr lang="en-US" altLang="ja-JP" sz="1600" dirty="0">
              <a:latin typeface="游ゴシック" panose="020B0400000000000000" pitchFamily="50" charset="-128"/>
              <a:ea typeface="游ゴシック" panose="020B0400000000000000" pitchFamily="50" charset="-128"/>
            </a:endParaRPr>
          </a:p>
          <a:p>
            <a:pPr>
              <a:defRPr/>
            </a:pPr>
            <a:r>
              <a:rPr lang="ja-JP" altLang="en-US" sz="1600" dirty="0">
                <a:latin typeface="游ゴシック" panose="020B0400000000000000" pitchFamily="50" charset="-128"/>
                <a:ea typeface="游ゴシック" panose="020B0400000000000000" pitchFamily="50" charset="-128"/>
              </a:rPr>
              <a:t>・</a:t>
            </a:r>
            <a:r>
              <a:rPr lang="en-US" altLang="ja-JP" sz="1600" dirty="0">
                <a:latin typeface="游ゴシック" panose="020B0400000000000000" pitchFamily="50" charset="-128"/>
                <a:ea typeface="游ゴシック" panose="020B0400000000000000" pitchFamily="50" charset="-128"/>
              </a:rPr>
              <a:t>Imbrave150</a:t>
            </a:r>
            <a:r>
              <a:rPr lang="ja-JP" altLang="en-US" sz="1600" dirty="0">
                <a:latin typeface="游ゴシック" panose="020B0400000000000000" pitchFamily="50" charset="-128"/>
                <a:ea typeface="游ゴシック" panose="020B0400000000000000" pitchFamily="50" charset="-128"/>
              </a:rPr>
              <a:t>試験にて、切除不能進行肝細胞癌で</a:t>
            </a:r>
            <a:r>
              <a:rPr lang="en-US" altLang="ja-JP" sz="1600" dirty="0">
                <a:latin typeface="游ゴシック" panose="020B0400000000000000" pitchFamily="50" charset="-128"/>
                <a:ea typeface="游ゴシック" panose="020B0400000000000000" pitchFamily="50" charset="-128"/>
              </a:rPr>
              <a:t>Child-Pugh</a:t>
            </a:r>
            <a:r>
              <a:rPr lang="ja-JP" altLang="en-US" sz="1600" dirty="0">
                <a:latin typeface="游ゴシック" panose="020B0400000000000000" pitchFamily="50" charset="-128"/>
                <a:ea typeface="游ゴシック" panose="020B0400000000000000" pitchFamily="50" charset="-128"/>
              </a:rPr>
              <a:t>分類</a:t>
            </a:r>
            <a:r>
              <a:rPr lang="en-US" altLang="ja-JP" sz="1600" dirty="0">
                <a:latin typeface="游ゴシック" panose="020B0400000000000000" pitchFamily="50" charset="-128"/>
                <a:ea typeface="游ゴシック" panose="020B0400000000000000" pitchFamily="50" charset="-128"/>
              </a:rPr>
              <a:t>A</a:t>
            </a:r>
            <a:r>
              <a:rPr lang="ja-JP" altLang="en-US" sz="1600" dirty="0">
                <a:latin typeface="游ゴシック" panose="020B0400000000000000" pitchFamily="50" charset="-128"/>
                <a:ea typeface="游ゴシック" panose="020B0400000000000000" pitchFamily="50" charset="-128"/>
              </a:rPr>
              <a:t>の症例ではソラフェニブに対してアテゾリズマブ</a:t>
            </a:r>
            <a:r>
              <a:rPr lang="en-US" altLang="ja-JP" sz="1600" dirty="0">
                <a:latin typeface="游ゴシック" panose="020B0400000000000000" pitchFamily="50" charset="-128"/>
                <a:ea typeface="游ゴシック" panose="020B0400000000000000" pitchFamily="50" charset="-128"/>
              </a:rPr>
              <a:t>(ATZ)+</a:t>
            </a:r>
            <a:r>
              <a:rPr lang="ja-JP" altLang="en-US" sz="1600" dirty="0">
                <a:latin typeface="游ゴシック" panose="020B0400000000000000" pitchFamily="50" charset="-128"/>
                <a:ea typeface="游ゴシック" panose="020B0400000000000000" pitchFamily="50" charset="-128"/>
              </a:rPr>
              <a:t>ベバシズマブ</a:t>
            </a:r>
            <a:r>
              <a:rPr lang="en-US" altLang="ja-JP" sz="1600" dirty="0">
                <a:latin typeface="游ゴシック" panose="020B0400000000000000" pitchFamily="50" charset="-128"/>
                <a:ea typeface="游ゴシック" panose="020B0400000000000000" pitchFamily="50" charset="-128"/>
              </a:rPr>
              <a:t>(BEV)</a:t>
            </a:r>
            <a:r>
              <a:rPr lang="ja-JP" altLang="en-US" sz="1600" dirty="0">
                <a:latin typeface="游ゴシック" panose="020B0400000000000000" pitchFamily="50" charset="-128"/>
                <a:ea typeface="游ゴシック" panose="020B0400000000000000" pitchFamily="50" charset="-128"/>
              </a:rPr>
              <a:t>の優位性が示された。</a:t>
            </a:r>
            <a:endParaRPr lang="en-US" altLang="ja-JP" sz="1600" dirty="0">
              <a:latin typeface="游ゴシック" panose="020B0400000000000000" pitchFamily="50" charset="-128"/>
              <a:ea typeface="游ゴシック" panose="020B0400000000000000" pitchFamily="50" charset="-128"/>
            </a:endParaRPr>
          </a:p>
          <a:p>
            <a:pPr>
              <a:defRPr/>
            </a:pPr>
            <a:r>
              <a:rPr lang="ja-JP" altLang="en-US" sz="1600" dirty="0">
                <a:latin typeface="游ゴシック" panose="020B0400000000000000" pitchFamily="50" charset="-128"/>
                <a:ea typeface="游ゴシック" panose="020B0400000000000000" pitchFamily="50" charset="-128"/>
              </a:rPr>
              <a:t>・また肝癌診療マニュアル第４版でも切除不能進行肝細胞癌で</a:t>
            </a:r>
            <a:r>
              <a:rPr lang="en-US" altLang="ja-JP" sz="1600" dirty="0">
                <a:latin typeface="游ゴシック" panose="020B0400000000000000" pitchFamily="50" charset="-128"/>
                <a:ea typeface="游ゴシック" panose="020B0400000000000000" pitchFamily="50" charset="-128"/>
              </a:rPr>
              <a:t>PS</a:t>
            </a:r>
            <a:r>
              <a:rPr lang="ja-JP" altLang="en-US" sz="1600" dirty="0">
                <a:latin typeface="游ゴシック" panose="020B0400000000000000" pitchFamily="50" charset="-128"/>
                <a:ea typeface="游ゴシック" panose="020B0400000000000000" pitchFamily="50" charset="-128"/>
              </a:rPr>
              <a:t>良好かつ</a:t>
            </a:r>
            <a:r>
              <a:rPr lang="en-US" altLang="ja-JP" sz="1600" dirty="0">
                <a:latin typeface="游ゴシック" panose="020B0400000000000000" pitchFamily="50" charset="-128"/>
                <a:ea typeface="游ゴシック" panose="020B0400000000000000" pitchFamily="50" charset="-128"/>
              </a:rPr>
              <a:t>Child-Pugh</a:t>
            </a:r>
            <a:r>
              <a:rPr lang="ja-JP" altLang="en-US" sz="1600" dirty="0">
                <a:latin typeface="游ゴシック" panose="020B0400000000000000" pitchFamily="50" charset="-128"/>
                <a:ea typeface="游ゴシック" panose="020B0400000000000000" pitchFamily="50" charset="-128"/>
              </a:rPr>
              <a:t>分類</a:t>
            </a:r>
            <a:r>
              <a:rPr lang="en-US" altLang="ja-JP" sz="1600" dirty="0">
                <a:latin typeface="游ゴシック" panose="020B0400000000000000" pitchFamily="50" charset="-128"/>
                <a:ea typeface="游ゴシック" panose="020B0400000000000000" pitchFamily="50" charset="-128"/>
              </a:rPr>
              <a:t>A</a:t>
            </a:r>
            <a:r>
              <a:rPr lang="ja-JP" altLang="en-US" sz="1600" dirty="0">
                <a:latin typeface="游ゴシック" panose="020B0400000000000000" pitchFamily="50" charset="-128"/>
                <a:ea typeface="游ゴシック" panose="020B0400000000000000" pitchFamily="50" charset="-128"/>
              </a:rPr>
              <a:t>症例では</a:t>
            </a:r>
            <a:r>
              <a:rPr lang="en-US" altLang="ja-JP" sz="1600" dirty="0">
                <a:latin typeface="游ゴシック" panose="020B0400000000000000" pitchFamily="50" charset="-128"/>
                <a:ea typeface="游ゴシック" panose="020B0400000000000000" pitchFamily="50" charset="-128"/>
              </a:rPr>
              <a:t>ATZ+BEV</a:t>
            </a:r>
            <a:r>
              <a:rPr lang="ja-JP" altLang="en-US" sz="1600" dirty="0">
                <a:latin typeface="游ゴシック" panose="020B0400000000000000" pitchFamily="50" charset="-128"/>
                <a:ea typeface="游ゴシック" panose="020B0400000000000000" pitchFamily="50" charset="-128"/>
              </a:rPr>
              <a:t>が一次治療として推奨されている。</a:t>
            </a:r>
            <a:endParaRPr lang="en-US" altLang="ja-JP" sz="1600" dirty="0">
              <a:latin typeface="游ゴシック" panose="020B0400000000000000" pitchFamily="50" charset="-128"/>
              <a:ea typeface="游ゴシック" panose="020B0400000000000000" pitchFamily="50" charset="-128"/>
            </a:endParaRPr>
          </a:p>
          <a:p>
            <a:pPr>
              <a:defRPr/>
            </a:pPr>
            <a:r>
              <a:rPr lang="ja-JP" altLang="en-US" sz="1600" dirty="0">
                <a:latin typeface="游ゴシック" panose="020B0400000000000000" pitchFamily="50" charset="-128"/>
                <a:ea typeface="游ゴシック" panose="020B0400000000000000" pitchFamily="50" charset="-128"/>
              </a:rPr>
              <a:t>・上記より本症例でも</a:t>
            </a:r>
            <a:r>
              <a:rPr lang="en-US" altLang="ja-JP" sz="1600" dirty="0">
                <a:latin typeface="游ゴシック" panose="020B0400000000000000" pitchFamily="50" charset="-128"/>
                <a:ea typeface="游ゴシック" panose="020B0400000000000000" pitchFamily="50" charset="-128"/>
              </a:rPr>
              <a:t>ATZ+BEV</a:t>
            </a:r>
            <a:r>
              <a:rPr lang="ja-JP" altLang="en-US" sz="1600">
                <a:latin typeface="游ゴシック" panose="020B0400000000000000" pitchFamily="50" charset="-128"/>
                <a:ea typeface="游ゴシック" panose="020B0400000000000000" pitchFamily="50" charset="-128"/>
              </a:rPr>
              <a:t>にて治療開始</a:t>
            </a:r>
            <a:r>
              <a:rPr lang="ja-JP" altLang="en-US" sz="1600" dirty="0">
                <a:latin typeface="游ゴシック" panose="020B0400000000000000" pitchFamily="50" charset="-128"/>
                <a:ea typeface="游ゴシック" panose="020B0400000000000000" pitchFamily="50" charset="-128"/>
              </a:rPr>
              <a:t>した。</a:t>
            </a:r>
            <a:endParaRPr lang="en-US" altLang="ja-JP" sz="1600" dirty="0">
              <a:latin typeface="游ゴシック" panose="020B0400000000000000" pitchFamily="50" charset="-128"/>
              <a:ea typeface="游ゴシック" panose="020B0400000000000000" pitchFamily="50" charset="-128"/>
            </a:endParaRPr>
          </a:p>
        </p:txBody>
      </p:sp>
      <p:pic>
        <p:nvPicPr>
          <p:cNvPr id="6" name="図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987" y="908720"/>
            <a:ext cx="3256821" cy="3371137"/>
          </a:xfrm>
          <a:prstGeom prst="rect">
            <a:avLst/>
          </a:prstGeom>
        </p:spPr>
      </p:pic>
      <p:sp>
        <p:nvSpPr>
          <p:cNvPr id="7" name="楕円 6"/>
          <p:cNvSpPr/>
          <p:nvPr/>
        </p:nvSpPr>
        <p:spPr>
          <a:xfrm>
            <a:off x="2195736" y="2996952"/>
            <a:ext cx="288032"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theme/theme1.xml><?xml version="1.0" encoding="utf-8"?>
<a:theme xmlns:a="http://schemas.openxmlformats.org/drawingml/2006/main" name="1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プレゼンテーション2" id="{0B5027B7-1302-4090-A0DD-1FAB1EDE4A4D}" vid="{91800A5B-29DE-4233-8F87-188CDA2C49CD}"/>
    </a:ext>
  </a:extLst>
</a:theme>
</file>

<file path=ppt/theme/theme2.xml><?xml version="1.0" encoding="utf-8"?>
<a:theme xmlns:a="http://schemas.openxmlformats.org/drawingml/2006/main" name="テンプレート①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プレゼンテーション2" id="{0B5027B7-1302-4090-A0DD-1FAB1EDE4A4D}" vid="{AD9E8CC7-26F3-4455-B266-F0EA7B33D803}"/>
    </a:ext>
  </a:extLst>
</a:theme>
</file>

<file path=ppt/theme/theme3.xml><?xml version="1.0" encoding="utf-8"?>
<a:theme xmlns:a="http://schemas.openxmlformats.org/drawingml/2006/main" name="テーマ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テーマ1" id="{177F32E4-F672-4658-A353-82CEB116E29C}" vid="{2E0EA7B6-B4EA-42A0-A36F-53FAA12F32CF}"/>
    </a:ext>
  </a:extLst>
</a:theme>
</file>

<file path=ppt/theme/theme4.xml><?xml version="1.0" encoding="utf-8"?>
<a:theme xmlns:a="http://schemas.openxmlformats.org/drawingml/2006/main" name="2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プレゼンテーション2</Template>
  <TotalTime>3012</TotalTime>
  <Words>822</Words>
  <Application>Microsoft Office PowerPoint</Application>
  <PresentationFormat>画面に合わせる (4:3)</PresentationFormat>
  <Paragraphs>96</Paragraphs>
  <Slides>4</Slides>
  <Notes>3</Notes>
  <HiddenSlides>0</HiddenSlides>
  <MMClips>0</MMClips>
  <ScaleCrop>false</ScaleCrop>
  <HeadingPairs>
    <vt:vector size="6" baseType="variant">
      <vt:variant>
        <vt:lpstr>使用されているフォント</vt:lpstr>
      </vt:variant>
      <vt:variant>
        <vt:i4>4</vt:i4>
      </vt:variant>
      <vt:variant>
        <vt:lpstr>テーマ</vt:lpstr>
      </vt:variant>
      <vt:variant>
        <vt:i4>4</vt:i4>
      </vt:variant>
      <vt:variant>
        <vt:lpstr>スライド タイトル</vt:lpstr>
      </vt:variant>
      <vt:variant>
        <vt:i4>4</vt:i4>
      </vt:variant>
    </vt:vector>
  </HeadingPairs>
  <TitlesOfParts>
    <vt:vector size="12" baseType="lpstr">
      <vt:lpstr>游ゴシック</vt:lpstr>
      <vt:lpstr>Arial</vt:lpstr>
      <vt:lpstr>Calibri</vt:lpstr>
      <vt:lpstr>Wingdings</vt:lpstr>
      <vt:lpstr>1_デザインの設定</vt:lpstr>
      <vt:lpstr>テンプレート①en</vt:lpstr>
      <vt:lpstr>テーマ1</vt:lpstr>
      <vt:lpstr>2_デザインの設定</vt:lpstr>
      <vt:lpstr>PowerPoint プレゼンテーション</vt:lpstr>
      <vt:lpstr>現病歴　既往歴　治療介入</vt:lpstr>
      <vt:lpstr>身体所見のまとめ</vt:lpstr>
      <vt:lpstr>治療経過と今後の方針について</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肝胆膵病態学総論</dc:title>
  <dc:creator>TERAI</dc:creator>
  <cp:lastModifiedBy>小山 究太郎</cp:lastModifiedBy>
  <cp:revision>171</cp:revision>
  <cp:lastPrinted>2015-02-02T01:37:24Z</cp:lastPrinted>
  <dcterms:created xsi:type="dcterms:W3CDTF">2007-01-15T06:56:55Z</dcterms:created>
  <dcterms:modified xsi:type="dcterms:W3CDTF">2021-06-15T07:05:32Z</dcterms:modified>
</cp:coreProperties>
</file>