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4" r:id="rId2"/>
  </p:sldMasterIdLst>
  <p:notesMasterIdLst>
    <p:notesMasterId r:id="rId7"/>
  </p:notesMasterIdLst>
  <p:sldIdLst>
    <p:sldId id="256" r:id="rId3"/>
    <p:sldId id="259" r:id="rId4"/>
    <p:sldId id="260" r:id="rId5"/>
    <p:sldId id="261" r:id="rId6"/>
  </p:sldIdLst>
  <p:sldSz cx="9144000" cy="6858000" type="screen4x3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8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24914-ECFE-4104-952D-1B645C90BA16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CDE01-BD73-4529-B23F-48A874B070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02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509520" cy="80925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9CCAE6-D85F-4CAD-8C51-245E568BFC5F}" type="datetime1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215CD-9DC9-4A56-9154-EED2B3E3A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61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BFC297-B2FC-400D-A172-A687A0E206D7}" type="datetime1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215CD-9DC9-4A56-9154-EED2B3E3A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pw126\Desktop\rogo_IMG\rogo_IMG\Letterhe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ppw126\Desktop\rogo_IMG\rogo_IMG\25%_r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576064" cy="58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グループ化 22"/>
          <p:cNvGrpSpPr/>
          <p:nvPr/>
        </p:nvGrpSpPr>
        <p:grpSpPr>
          <a:xfrm>
            <a:off x="0" y="6309320"/>
            <a:ext cx="9144001" cy="548680"/>
            <a:chOff x="-77630" y="6309320"/>
            <a:chExt cx="9072838" cy="548680"/>
          </a:xfrm>
        </p:grpSpPr>
        <p:grpSp>
          <p:nvGrpSpPr>
            <p:cNvPr id="24" name="グループ化 23"/>
            <p:cNvGrpSpPr/>
            <p:nvPr userDrawn="1"/>
          </p:nvGrpSpPr>
          <p:grpSpPr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28" name="グループ化 27"/>
              <p:cNvGrpSpPr/>
              <p:nvPr userDrawn="1"/>
            </p:nvGrpSpPr>
            <p:grpSpPr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30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/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/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9" name="Picture 3" descr="C:\Users\ppw126\Desktop\rogo_IMG\rogo_IMG\25%_rogo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5" name="グループ化 24"/>
            <p:cNvGrpSpPr/>
            <p:nvPr userDrawn="1"/>
          </p:nvGrpSpPr>
          <p:grpSpPr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6" name="Picture 3" descr="C:\Users\ppw126\Desktop\rogo_IMG\rogo_IMG\Letterhead_eng_02.png"/>
              <p:cNvPicPr>
                <a:picLocks noChangeAspect="1" noChangeArrowheads="1"/>
              </p:cNvPicPr>
              <p:nvPr userDrawn="1"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3" b="10180"/>
              <a:stretch/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3" descr="C:\Users\ppw126\Desktop\rogo_IMG\rogo_IMG\25%_rogo.png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57448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pw126\Desktop\rogo_IMG\rogo_IMG\Letterhe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ppw126\Desktop\rogo_IMG\rogo_IMG\NIIGATA_UNIVERSIT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19" y="332656"/>
            <a:ext cx="218916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0" y="6309320"/>
            <a:ext cx="9144001" cy="548680"/>
            <a:chOff x="-77630" y="6309320"/>
            <a:chExt cx="9072838" cy="548680"/>
          </a:xfrm>
        </p:grpSpPr>
        <p:grpSp>
          <p:nvGrpSpPr>
            <p:cNvPr id="17" name="グループ化 16"/>
            <p:cNvGrpSpPr/>
            <p:nvPr userDrawn="1"/>
          </p:nvGrpSpPr>
          <p:grpSpPr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18" name="グループ化 17"/>
              <p:cNvGrpSpPr/>
              <p:nvPr userDrawn="1"/>
            </p:nvGrpSpPr>
            <p:grpSpPr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29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/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/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8" name="Picture 3" descr="C:\Users\ppw126\Desktop\rogo_IMG\rogo_IMG\25%_rogo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グループ化 1"/>
            <p:cNvGrpSpPr/>
            <p:nvPr userDrawn="1"/>
          </p:nvGrpSpPr>
          <p:grpSpPr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051" name="Picture 3" descr="C:\Users\ppw126\Desktop\rogo_IMG\rogo_IMG\Letterhead_eng_02.png"/>
              <p:cNvPicPr>
                <a:picLocks noChangeAspect="1" noChangeArrowheads="1"/>
              </p:cNvPicPr>
              <p:nvPr userDrawn="1"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3" b="10180"/>
              <a:stretch/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3" descr="C:\Users\ppw126\Desktop\rogo_IMG\rogo_IMG\25%_rogo.png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31707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5405D26-C3C1-44BF-A78D-36A49324FC8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5800" y="1988840"/>
            <a:ext cx="7772400" cy="230425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ja-JP" altLang="en-US" sz="4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食道アカラシアに対して</a:t>
            </a:r>
            <a:br>
              <a:rPr lang="en-US" altLang="ja-JP" sz="4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経口内視鏡筋層切除術</a:t>
            </a:r>
            <a:r>
              <a:rPr lang="en-US" altLang="ja-JP" sz="4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(POEM)</a:t>
            </a:r>
            <a:r>
              <a:rPr lang="ja-JP" altLang="en-US" sz="40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を施行した一例</a:t>
            </a:r>
            <a:endParaRPr lang="en-US" altLang="ja-JP" sz="40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402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D056DBF8-7847-40FA-84CD-123D3F045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68" y="171103"/>
            <a:ext cx="7510463" cy="8096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現病歴　既往歴　治療介入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BC80664-E654-4C36-B8C2-934D5B95F16D}"/>
              </a:ext>
            </a:extLst>
          </p:cNvPr>
          <p:cNvCxnSpPr>
            <a:cxnSpLocks/>
          </p:cNvCxnSpPr>
          <p:nvPr/>
        </p:nvCxnSpPr>
        <p:spPr>
          <a:xfrm>
            <a:off x="7470126" y="2275595"/>
            <a:ext cx="0" cy="21598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DBF9CEA-F8E6-4A5C-B70E-0930E23F2368}"/>
              </a:ext>
            </a:extLst>
          </p:cNvPr>
          <p:cNvCxnSpPr>
            <a:cxnSpLocks/>
          </p:cNvCxnSpPr>
          <p:nvPr/>
        </p:nvCxnSpPr>
        <p:spPr>
          <a:xfrm>
            <a:off x="3721101" y="2216151"/>
            <a:ext cx="0" cy="238104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8B1022A-34A8-43D0-BF52-2F750D12E560}"/>
              </a:ext>
            </a:extLst>
          </p:cNvPr>
          <p:cNvCxnSpPr>
            <a:cxnSpLocks/>
          </p:cNvCxnSpPr>
          <p:nvPr/>
        </p:nvCxnSpPr>
        <p:spPr>
          <a:xfrm>
            <a:off x="5868968" y="2227262"/>
            <a:ext cx="0" cy="79851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98A705F-EED3-49DB-88E2-DECB1D0632D6}"/>
              </a:ext>
            </a:extLst>
          </p:cNvPr>
          <p:cNvCxnSpPr>
            <a:cxnSpLocks/>
          </p:cNvCxnSpPr>
          <p:nvPr/>
        </p:nvCxnSpPr>
        <p:spPr>
          <a:xfrm>
            <a:off x="2173910" y="2243138"/>
            <a:ext cx="0" cy="13298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37">
            <a:extLst>
              <a:ext uri="{FF2B5EF4-FFF2-40B4-BE49-F238E27FC236}">
                <a16:creationId xmlns:a16="http://schemas.microsoft.com/office/drawing/2014/main" id="{78DCABDA-3CDA-4472-97A4-DBE69D1159D0}"/>
              </a:ext>
            </a:extLst>
          </p:cNvPr>
          <p:cNvGrpSpPr>
            <a:grpSpLocks/>
          </p:cNvGrpSpPr>
          <p:nvPr/>
        </p:nvGrpSpPr>
        <p:grpSpPr bwMode="auto">
          <a:xfrm>
            <a:off x="208120" y="1519035"/>
            <a:ext cx="8574646" cy="3187410"/>
            <a:chOff x="63695" y="1536130"/>
            <a:chExt cx="8707032" cy="3108947"/>
          </a:xfrm>
        </p:grpSpPr>
        <p:grpSp>
          <p:nvGrpSpPr>
            <p:cNvPr id="10" name="グループ化 29">
              <a:extLst>
                <a:ext uri="{FF2B5EF4-FFF2-40B4-BE49-F238E27FC236}">
                  <a16:creationId xmlns:a16="http://schemas.microsoft.com/office/drawing/2014/main" id="{EDE65E4E-4E93-449D-A649-5174906FDF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695" y="1536130"/>
              <a:ext cx="8707032" cy="3108947"/>
              <a:chOff x="-80321" y="1680146"/>
              <a:chExt cx="8707032" cy="3108947"/>
            </a:xfrm>
          </p:grpSpPr>
          <p:sp>
            <p:nvSpPr>
              <p:cNvPr id="14" name="角丸四角形 33">
                <a:extLst>
                  <a:ext uri="{FF2B5EF4-FFF2-40B4-BE49-F238E27FC236}">
                    <a16:creationId xmlns:a16="http://schemas.microsoft.com/office/drawing/2014/main" id="{48905820-ED53-456A-B6FB-432E963BF2A6}"/>
                  </a:ext>
                </a:extLst>
              </p:cNvPr>
              <p:cNvSpPr/>
              <p:nvPr/>
            </p:nvSpPr>
            <p:spPr>
              <a:xfrm>
                <a:off x="5915209" y="3953843"/>
                <a:ext cx="1201934" cy="506334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4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POEM</a:t>
                </a:r>
                <a:r>
                  <a:rPr lang="ja-JP" altLang="en-US" sz="14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施行</a:t>
                </a:r>
                <a:endParaRPr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角丸四角形 35">
                <a:extLst>
                  <a:ext uri="{FF2B5EF4-FFF2-40B4-BE49-F238E27FC236}">
                    <a16:creationId xmlns:a16="http://schemas.microsoft.com/office/drawing/2014/main" id="{E813A361-A1DD-429B-8C1D-3175CFC53F2C}"/>
                  </a:ext>
                </a:extLst>
              </p:cNvPr>
              <p:cNvSpPr/>
              <p:nvPr/>
            </p:nvSpPr>
            <p:spPr>
              <a:xfrm>
                <a:off x="3995096" y="2641097"/>
                <a:ext cx="1023626" cy="432010"/>
              </a:xfrm>
              <a:prstGeom prst="roundRect">
                <a:avLst>
                  <a:gd name="adj" fmla="val 19200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当科入院</a:t>
                </a:r>
                <a:endPara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角丸四角形 28">
                <a:extLst>
                  <a:ext uri="{FF2B5EF4-FFF2-40B4-BE49-F238E27FC236}">
                    <a16:creationId xmlns:a16="http://schemas.microsoft.com/office/drawing/2014/main" id="{D153B637-B0F3-49AB-8120-D3A21746DBBB}"/>
                  </a:ext>
                </a:extLst>
              </p:cNvPr>
              <p:cNvSpPr/>
              <p:nvPr/>
            </p:nvSpPr>
            <p:spPr>
              <a:xfrm>
                <a:off x="5100517" y="3029793"/>
                <a:ext cx="1886051" cy="859373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検査所見に異常なく、</a:t>
                </a: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POEM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可能と判断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テキスト ボックス 25">
                <a:extLst>
                  <a:ext uri="{FF2B5EF4-FFF2-40B4-BE49-F238E27FC236}">
                    <a16:creationId xmlns:a16="http://schemas.microsoft.com/office/drawing/2014/main" id="{641D9E94-0D18-4A17-BC2A-FF1DD176A5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83683" y="1680146"/>
                <a:ext cx="535923" cy="330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</a:t>
                </a:r>
                <a:r>
                  <a:rPr lang="ja-JP" altLang="en-US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endPara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テキスト ボックス 30">
                <a:extLst>
                  <a:ext uri="{FF2B5EF4-FFF2-40B4-BE49-F238E27FC236}">
                    <a16:creationId xmlns:a16="http://schemas.microsoft.com/office/drawing/2014/main" id="{F1876F95-8448-45A3-B076-6EB6A9C5AC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12215" y="2048892"/>
                <a:ext cx="1089949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４月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X-1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テキスト ボックス 31">
                <a:extLst>
                  <a:ext uri="{FF2B5EF4-FFF2-40B4-BE49-F238E27FC236}">
                    <a16:creationId xmlns:a16="http://schemas.microsoft.com/office/drawing/2014/main" id="{4122D471-0C06-4BE4-AEF0-BE78C28E71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66495" y="2048892"/>
                <a:ext cx="1067307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X+4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テキスト ボックス 34">
                <a:extLst>
                  <a:ext uri="{FF2B5EF4-FFF2-40B4-BE49-F238E27FC236}">
                    <a16:creationId xmlns:a16="http://schemas.microsoft.com/office/drawing/2014/main" id="{2C9718CF-5E58-4648-ABBB-242C1CBA78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55251" y="2048892"/>
                <a:ext cx="1211124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角丸四角形 13">
                <a:extLst>
                  <a:ext uri="{FF2B5EF4-FFF2-40B4-BE49-F238E27FC236}">
                    <a16:creationId xmlns:a16="http://schemas.microsoft.com/office/drawing/2014/main" id="{27E48DF7-7B3C-4C4B-B81C-59548CB062F6}"/>
                  </a:ext>
                </a:extLst>
              </p:cNvPr>
              <p:cNvSpPr/>
              <p:nvPr/>
            </p:nvSpPr>
            <p:spPr>
              <a:xfrm>
                <a:off x="530508" y="3699005"/>
                <a:ext cx="2389459" cy="1090088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効果不十分であったが、再度内視鏡的バルーン拡張術を実施し、症状改善。その後は、アダラート頓服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テキスト ボックス 14">
                <a:extLst>
                  <a:ext uri="{FF2B5EF4-FFF2-40B4-BE49-F238E27FC236}">
                    <a16:creationId xmlns:a16="http://schemas.microsoft.com/office/drawing/2014/main" id="{1EC46139-3C02-45B5-B945-99AFACD0B6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80321" y="1716974"/>
                <a:ext cx="887450" cy="330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X-27</a:t>
                </a:r>
                <a:r>
                  <a:rPr lang="ja-JP" altLang="en-US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endPara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6">
                <a:extLst>
                  <a:ext uri="{FF2B5EF4-FFF2-40B4-BE49-F238E27FC236}">
                    <a16:creationId xmlns:a16="http://schemas.microsoft.com/office/drawing/2014/main" id="{6A46CF0F-7F1B-4A19-B0BB-6CC9AA37B0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1659" y="2048892"/>
                <a:ext cx="1033437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24" name="直線矢印コネクタ 23">
                <a:extLst>
                  <a:ext uri="{FF2B5EF4-FFF2-40B4-BE49-F238E27FC236}">
                    <a16:creationId xmlns:a16="http://schemas.microsoft.com/office/drawing/2014/main" id="{1BA61869-3BFF-4964-BB39-632EDCA0799B}"/>
                  </a:ext>
                </a:extLst>
              </p:cNvPr>
              <p:cNvCxnSpPr/>
              <p:nvPr/>
            </p:nvCxnSpPr>
            <p:spPr>
              <a:xfrm>
                <a:off x="129809" y="2374038"/>
                <a:ext cx="8496902" cy="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曲折矢印 38">
              <a:extLst>
                <a:ext uri="{FF2B5EF4-FFF2-40B4-BE49-F238E27FC236}">
                  <a16:creationId xmlns:a16="http://schemas.microsoft.com/office/drawing/2014/main" id="{5A567C5E-79DA-4FB7-AE61-25D057ACD670}"/>
                </a:ext>
              </a:extLst>
            </p:cNvPr>
            <p:cNvSpPr/>
            <p:nvPr/>
          </p:nvSpPr>
          <p:spPr>
            <a:xfrm rot="10800000" flipH="1">
              <a:off x="489968" y="3467842"/>
              <a:ext cx="186989" cy="566317"/>
            </a:xfrm>
            <a:prstGeom prst="bentArrow">
              <a:avLst>
                <a:gd name="adj1" fmla="val 28790"/>
                <a:gd name="adj2" fmla="val 24053"/>
                <a:gd name="adj3" fmla="val 25000"/>
                <a:gd name="adj4" fmla="val 4375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曲折矢印 41">
              <a:extLst>
                <a:ext uri="{FF2B5EF4-FFF2-40B4-BE49-F238E27FC236}">
                  <a16:creationId xmlns:a16="http://schemas.microsoft.com/office/drawing/2014/main" id="{534A5218-250C-4300-BD1E-BE9EC9417BF7}"/>
                </a:ext>
              </a:extLst>
            </p:cNvPr>
            <p:cNvSpPr/>
            <p:nvPr/>
          </p:nvSpPr>
          <p:spPr>
            <a:xfrm rot="10800000" flipH="1">
              <a:off x="4965655" y="2946040"/>
              <a:ext cx="278878" cy="379363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曲折矢印 42">
              <a:extLst>
                <a:ext uri="{FF2B5EF4-FFF2-40B4-BE49-F238E27FC236}">
                  <a16:creationId xmlns:a16="http://schemas.microsoft.com/office/drawing/2014/main" id="{E05FFEB8-BCD1-416D-8AF9-3026E6B219CF}"/>
                </a:ext>
              </a:extLst>
            </p:cNvPr>
            <p:cNvSpPr/>
            <p:nvPr/>
          </p:nvSpPr>
          <p:spPr>
            <a:xfrm rot="10800000" flipH="1">
              <a:off x="5811365" y="3739252"/>
              <a:ext cx="288549" cy="360782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角丸四角形 65">
            <a:extLst>
              <a:ext uri="{FF2B5EF4-FFF2-40B4-BE49-F238E27FC236}">
                <a16:creationId xmlns:a16="http://schemas.microsoft.com/office/drawing/2014/main" id="{CCD512FE-C1CB-45E4-A030-8FEA519CB1AB}"/>
              </a:ext>
            </a:extLst>
          </p:cNvPr>
          <p:cNvSpPr/>
          <p:nvPr/>
        </p:nvSpPr>
        <p:spPr>
          <a:xfrm>
            <a:off x="240284" y="5089481"/>
            <a:ext cx="2551402" cy="881062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X-26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年前に当科にて心室性不整脈でカテーテル検査・アブレーション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C324432-ABB6-4EF2-B73B-894CC513D9C7}"/>
              </a:ext>
            </a:extLst>
          </p:cNvPr>
          <p:cNvSpPr txBox="1"/>
          <p:nvPr/>
        </p:nvSpPr>
        <p:spPr>
          <a:xfrm>
            <a:off x="5356009" y="982663"/>
            <a:ext cx="3623108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5X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歳女性　食道アカラシア　</a:t>
            </a:r>
          </a:p>
        </p:txBody>
      </p:sp>
      <p:sp>
        <p:nvSpPr>
          <p:cNvPr id="27" name="角丸四角形 27">
            <a:extLst>
              <a:ext uri="{FF2B5EF4-FFF2-40B4-BE49-F238E27FC236}">
                <a16:creationId xmlns:a16="http://schemas.microsoft.com/office/drawing/2014/main" id="{D5E9C877-D831-4F5A-B447-603C16E090D1}"/>
              </a:ext>
            </a:extLst>
          </p:cNvPr>
          <p:cNvSpPr/>
          <p:nvPr/>
        </p:nvSpPr>
        <p:spPr bwMode="auto">
          <a:xfrm>
            <a:off x="3106844" y="4597192"/>
            <a:ext cx="1894949" cy="1273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F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病院にてアダラート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・ロキソニンの処方を希望。その際に、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POEM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の説明を受け、当科精査依頼。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曲折矢印 38">
            <a:extLst>
              <a:ext uri="{FF2B5EF4-FFF2-40B4-BE49-F238E27FC236}">
                <a16:creationId xmlns:a16="http://schemas.microsoft.com/office/drawing/2014/main" id="{6AE51A61-E158-4D01-A12A-FAC05A974AFB}"/>
              </a:ext>
            </a:extLst>
          </p:cNvPr>
          <p:cNvSpPr/>
          <p:nvPr/>
        </p:nvSpPr>
        <p:spPr bwMode="auto">
          <a:xfrm rot="10800000" flipH="1">
            <a:off x="2843808" y="4722275"/>
            <a:ext cx="273250" cy="514888"/>
          </a:xfrm>
          <a:prstGeom prst="bentArrow">
            <a:avLst>
              <a:gd name="adj1" fmla="val 28790"/>
              <a:gd name="adj2" fmla="val 24053"/>
              <a:gd name="adj3" fmla="val 25000"/>
              <a:gd name="adj4" fmla="val 4375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B4EA7EC3-9C41-4E8C-9AF4-8F47965915AF}"/>
              </a:ext>
            </a:extLst>
          </p:cNvPr>
          <p:cNvSpPr/>
          <p:nvPr/>
        </p:nvSpPr>
        <p:spPr bwMode="auto">
          <a:xfrm>
            <a:off x="7025403" y="4419585"/>
            <a:ext cx="1757363" cy="454025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著変なく予定通り退院</a:t>
            </a:r>
          </a:p>
        </p:txBody>
      </p:sp>
      <p:sp>
        <p:nvSpPr>
          <p:cNvPr id="30" name="角丸四角形 28">
            <a:extLst>
              <a:ext uri="{FF2B5EF4-FFF2-40B4-BE49-F238E27FC236}">
                <a16:creationId xmlns:a16="http://schemas.microsoft.com/office/drawing/2014/main" id="{262113F2-FE30-42DC-BB10-76382D54CC72}"/>
              </a:ext>
            </a:extLst>
          </p:cNvPr>
          <p:cNvSpPr/>
          <p:nvPr/>
        </p:nvSpPr>
        <p:spPr bwMode="auto">
          <a:xfrm>
            <a:off x="6902450" y="5184687"/>
            <a:ext cx="1762125" cy="69065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手術時間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術法変更なし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曲折矢印 42">
            <a:extLst>
              <a:ext uri="{FF2B5EF4-FFF2-40B4-BE49-F238E27FC236}">
                <a16:creationId xmlns:a16="http://schemas.microsoft.com/office/drawing/2014/main" id="{285679E2-D9E2-439D-B97A-3CA22C7DC94A}"/>
              </a:ext>
            </a:extLst>
          </p:cNvPr>
          <p:cNvSpPr/>
          <p:nvPr/>
        </p:nvSpPr>
        <p:spPr bwMode="auto">
          <a:xfrm rot="10800000" flipH="1">
            <a:off x="6632542" y="4358496"/>
            <a:ext cx="242218" cy="1213835"/>
          </a:xfrm>
          <a:prstGeom prst="bentArrow">
            <a:avLst>
              <a:gd name="adj1" fmla="val 28771"/>
              <a:gd name="adj2" fmla="val 31704"/>
              <a:gd name="adj3" fmla="val 30866"/>
              <a:gd name="adj4" fmla="val 35789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3" name="角丸四角形 17">
            <a:extLst>
              <a:ext uri="{FF2B5EF4-FFF2-40B4-BE49-F238E27FC236}">
                <a16:creationId xmlns:a16="http://schemas.microsoft.com/office/drawing/2014/main" id="{9A37B405-982F-4094-8B29-F523736DFB52}"/>
              </a:ext>
            </a:extLst>
          </p:cNvPr>
          <p:cNvSpPr/>
          <p:nvPr/>
        </p:nvSpPr>
        <p:spPr bwMode="auto">
          <a:xfrm>
            <a:off x="344629" y="2410782"/>
            <a:ext cx="1535026" cy="1107492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病院で食道アカラシアに対して、内視鏡的バルーン拡張術を施行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E51942D-5660-4A78-84DB-D60BCF465C6F}"/>
              </a:ext>
            </a:extLst>
          </p:cNvPr>
          <p:cNvCxnSpPr>
            <a:cxnSpLocks/>
          </p:cNvCxnSpPr>
          <p:nvPr/>
        </p:nvCxnSpPr>
        <p:spPr>
          <a:xfrm>
            <a:off x="542555" y="2216151"/>
            <a:ext cx="0" cy="1801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08221CC5-84D4-4C3D-B85F-8E136A977BC7}"/>
              </a:ext>
            </a:extLst>
          </p:cNvPr>
          <p:cNvCxnSpPr>
            <a:cxnSpLocks/>
          </p:cNvCxnSpPr>
          <p:nvPr/>
        </p:nvCxnSpPr>
        <p:spPr>
          <a:xfrm>
            <a:off x="4644008" y="2264626"/>
            <a:ext cx="0" cy="23961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36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p039eb\Desktop\ポリクリ\全身図：前.png">
            <a:extLst>
              <a:ext uri="{FF2B5EF4-FFF2-40B4-BE49-F238E27FC236}">
                <a16:creationId xmlns:a16="http://schemas.microsoft.com/office/drawing/2014/main" id="{5D4BF85C-F306-4270-BAF3-52034C83F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392" y="980728"/>
            <a:ext cx="2490787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CD596012-19DE-4004-B062-04BB2FF00B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768" y="181644"/>
            <a:ext cx="7510463" cy="8096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身体所見のまとめ</a:t>
            </a:r>
          </a:p>
        </p:txBody>
      </p:sp>
      <p:sp>
        <p:nvSpPr>
          <p:cNvPr id="5" name="角丸四角形吹き出し 5">
            <a:extLst>
              <a:ext uri="{FF2B5EF4-FFF2-40B4-BE49-F238E27FC236}">
                <a16:creationId xmlns:a16="http://schemas.microsoft.com/office/drawing/2014/main" id="{4963F825-685D-4E3B-BAE5-787EC05CD69E}"/>
              </a:ext>
            </a:extLst>
          </p:cNvPr>
          <p:cNvSpPr/>
          <p:nvPr/>
        </p:nvSpPr>
        <p:spPr>
          <a:xfrm>
            <a:off x="757770" y="891034"/>
            <a:ext cx="1724200" cy="935037"/>
          </a:xfrm>
          <a:prstGeom prst="wedgeRoundRectCallout">
            <a:avLst>
              <a:gd name="adj1" fmla="val 53891"/>
              <a:gd name="adj2" fmla="val 6243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意識清明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リンパ節腫脹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眼瞼結膜：貧血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眼球結膜：黄染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</p:txBody>
      </p:sp>
      <p:sp>
        <p:nvSpPr>
          <p:cNvPr id="6" name="角丸四角形吹き出し 11">
            <a:extLst>
              <a:ext uri="{FF2B5EF4-FFF2-40B4-BE49-F238E27FC236}">
                <a16:creationId xmlns:a16="http://schemas.microsoft.com/office/drawing/2014/main" id="{5A2DCD06-A620-4E6F-9A5A-CA64473778C7}"/>
              </a:ext>
            </a:extLst>
          </p:cNvPr>
          <p:cNvSpPr/>
          <p:nvPr/>
        </p:nvSpPr>
        <p:spPr>
          <a:xfrm>
            <a:off x="61118" y="1988840"/>
            <a:ext cx="2782690" cy="898525"/>
          </a:xfrm>
          <a:prstGeom prst="wedgeRoundRectCallout">
            <a:avLst>
              <a:gd name="adj1" fmla="val 58168"/>
              <a:gd name="adj2" fmla="val -574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3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HR:65 bpm,</a:t>
            </a:r>
          </a:p>
          <a:p>
            <a:pPr>
              <a:defRPr/>
            </a:pPr>
            <a:r>
              <a:rPr lang="en-US" altLang="ja-JP" sz="13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BP:146/99mmHg</a:t>
            </a:r>
          </a:p>
          <a:p>
            <a:pPr>
              <a:defRPr/>
            </a:pP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Heart</a:t>
            </a: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：心音正常、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no</a:t>
            </a: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murmur</a:t>
            </a:r>
          </a:p>
          <a:p>
            <a:pPr>
              <a:defRPr/>
            </a:pP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Lung</a:t>
            </a: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：呼吸音正常、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no </a:t>
            </a:r>
            <a:r>
              <a:rPr lang="en-US" altLang="ja-JP" sz="1300" b="1" dirty="0" err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rale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</a:p>
        </p:txBody>
      </p:sp>
      <p:sp>
        <p:nvSpPr>
          <p:cNvPr id="7" name="角丸四角形吹き出し 12">
            <a:extLst>
              <a:ext uri="{FF2B5EF4-FFF2-40B4-BE49-F238E27FC236}">
                <a16:creationId xmlns:a16="http://schemas.microsoft.com/office/drawing/2014/main" id="{6042101E-465F-478B-A8DE-ED986080ECEA}"/>
              </a:ext>
            </a:extLst>
          </p:cNvPr>
          <p:cNvSpPr/>
          <p:nvPr/>
        </p:nvSpPr>
        <p:spPr>
          <a:xfrm>
            <a:off x="3280187" y="1685528"/>
            <a:ext cx="1724200" cy="1902768"/>
          </a:xfrm>
          <a:prstGeom prst="wedgeRoundRectCallout">
            <a:avLst>
              <a:gd name="adj1" fmla="val -81657"/>
              <a:gd name="adj2" fmla="val 22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腹部：平坦、軟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zh-TW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圧痛</a:t>
            </a:r>
            <a:r>
              <a:rPr lang="en-US" altLang="zh-TW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zh-TW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腸蠕動音正常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zh-TW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血管雑音</a:t>
            </a:r>
            <a:r>
              <a:rPr lang="en-US" altLang="zh-TW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脾・腎触知しない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腫瘤触知しない</a:t>
            </a:r>
            <a:endParaRPr lang="en-US" altLang="zh-TW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クモ状血管腫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女性化乳房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</p:txBody>
      </p:sp>
      <p:sp>
        <p:nvSpPr>
          <p:cNvPr id="8" name="角丸四角形吹き出し 27">
            <a:extLst>
              <a:ext uri="{FF2B5EF4-FFF2-40B4-BE49-F238E27FC236}">
                <a16:creationId xmlns:a16="http://schemas.microsoft.com/office/drawing/2014/main" id="{2ACD6E09-D954-4B60-8552-46D62E07F2DB}"/>
              </a:ext>
            </a:extLst>
          </p:cNvPr>
          <p:cNvSpPr/>
          <p:nvPr/>
        </p:nvSpPr>
        <p:spPr>
          <a:xfrm>
            <a:off x="1043806" y="5420707"/>
            <a:ext cx="1152128" cy="382764"/>
          </a:xfrm>
          <a:prstGeom prst="wedgeRoundRectCallout">
            <a:avLst>
              <a:gd name="adj1" fmla="val 67061"/>
              <a:gd name="adj2" fmla="val 3896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下腿浮腫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</p:txBody>
      </p:sp>
      <p:sp>
        <p:nvSpPr>
          <p:cNvPr id="9" name="角丸四角形吹き出し 16">
            <a:extLst>
              <a:ext uri="{FF2B5EF4-FFF2-40B4-BE49-F238E27FC236}">
                <a16:creationId xmlns:a16="http://schemas.microsoft.com/office/drawing/2014/main" id="{AA184E7F-97C0-45D2-9EBA-8DFB9505D754}"/>
              </a:ext>
            </a:extLst>
          </p:cNvPr>
          <p:cNvSpPr/>
          <p:nvPr/>
        </p:nvSpPr>
        <p:spPr>
          <a:xfrm>
            <a:off x="74668" y="3271507"/>
            <a:ext cx="2502382" cy="2022095"/>
          </a:xfrm>
          <a:prstGeom prst="wedgeRoundRectCallout">
            <a:avLst>
              <a:gd name="adj1" fmla="val 63405"/>
              <a:gd name="adj2" fmla="val -51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肝：触知しない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黄疸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、腹水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Child-Pugh</a:t>
            </a: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分類 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5(</a:t>
            </a: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脳症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腹水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血清</a:t>
            </a:r>
            <a:r>
              <a:rPr lang="en-US" altLang="ja-JP" sz="1200" b="1" dirty="0" err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Bil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0.6mg/dL 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血清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Alb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4.2g/dL 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PT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活性値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120% 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角丸四角形吹き出し 17">
            <a:extLst>
              <a:ext uri="{FF2B5EF4-FFF2-40B4-BE49-F238E27FC236}">
                <a16:creationId xmlns:a16="http://schemas.microsoft.com/office/drawing/2014/main" id="{07C96AE5-6E4B-4841-A09A-33642D9C9D1A}"/>
              </a:ext>
            </a:extLst>
          </p:cNvPr>
          <p:cNvSpPr/>
          <p:nvPr/>
        </p:nvSpPr>
        <p:spPr>
          <a:xfrm>
            <a:off x="3609708" y="4102535"/>
            <a:ext cx="1322332" cy="360040"/>
          </a:xfrm>
          <a:prstGeom prst="wedgeRoundRectCallout">
            <a:avLst>
              <a:gd name="adj1" fmla="val -41165"/>
              <a:gd name="adj2" fmla="val -8746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手掌紅斑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4CD040F-6B63-40C5-81AF-2AF60856A482}"/>
              </a:ext>
            </a:extLst>
          </p:cNvPr>
          <p:cNvSpPr txBox="1"/>
          <p:nvPr/>
        </p:nvSpPr>
        <p:spPr>
          <a:xfrm>
            <a:off x="5081802" y="1688253"/>
            <a:ext cx="4032250" cy="3332470"/>
          </a:xfrm>
          <a:prstGeom prst="roundRect">
            <a:avLst>
              <a:gd name="adj" fmla="val 1257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 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入院時所見</a:t>
            </a: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体温：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36.1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℃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身長：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160cm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体重：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70.6kg</a:t>
            </a:r>
            <a:endParaRPr lang="ja-JP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【生活歴】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飲酒：なし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喫煙：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15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/day 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手術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日前まで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生活保護受給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【家族歴】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特記事項なし</a:t>
            </a:r>
            <a:endParaRPr lang="ja-JP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【既往歴】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食道アカラシア　バルーン拡張後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心室性不整脈　カテーテルアブレーション後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軽度拘束性換気障害　％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VC 76.3%</a:t>
            </a: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【アレルギー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・喘息</a:t>
            </a: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】なし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内服】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アダラート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154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742FB966-A67E-45DD-80A9-A3FE16CCC74F}"/>
              </a:ext>
            </a:extLst>
          </p:cNvPr>
          <p:cNvSpPr/>
          <p:nvPr/>
        </p:nvSpPr>
        <p:spPr>
          <a:xfrm>
            <a:off x="194725" y="858987"/>
            <a:ext cx="2847163" cy="48196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01D4BDC-017B-43AC-956C-BA11191240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768" y="181644"/>
            <a:ext cx="7510463" cy="8096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治療経過および今後の方針</a:t>
            </a:r>
          </a:p>
        </p:txBody>
      </p:sp>
      <p:sp>
        <p:nvSpPr>
          <p:cNvPr id="11" name="角丸四角形 27">
            <a:extLst>
              <a:ext uri="{FF2B5EF4-FFF2-40B4-BE49-F238E27FC236}">
                <a16:creationId xmlns:a16="http://schemas.microsoft.com/office/drawing/2014/main" id="{93513BDB-1851-4FAC-AE7A-55A7D9FC41BA}"/>
              </a:ext>
            </a:extLst>
          </p:cNvPr>
          <p:cNvSpPr/>
          <p:nvPr/>
        </p:nvSpPr>
        <p:spPr>
          <a:xfrm>
            <a:off x="1345531" y="5857603"/>
            <a:ext cx="6452936" cy="355076"/>
          </a:xfrm>
          <a:prstGeom prst="roundRect">
            <a:avLst>
              <a:gd name="adj" fmla="val 14479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600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今後の方針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：退院</a:t>
            </a:r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ヶ月後（</a:t>
            </a:r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X+4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日）</a:t>
            </a:r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EGD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・食道内圧測定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角丸四角形 27">
            <a:extLst>
              <a:ext uri="{FF2B5EF4-FFF2-40B4-BE49-F238E27FC236}">
                <a16:creationId xmlns:a16="http://schemas.microsoft.com/office/drawing/2014/main" id="{96C7EEEF-1A15-40FE-94B4-6EEC5B321524}"/>
              </a:ext>
            </a:extLst>
          </p:cNvPr>
          <p:cNvSpPr/>
          <p:nvPr/>
        </p:nvSpPr>
        <p:spPr>
          <a:xfrm>
            <a:off x="3225395" y="858987"/>
            <a:ext cx="5604757" cy="4819686"/>
          </a:xfrm>
          <a:prstGeom prst="roundRect">
            <a:avLst>
              <a:gd name="adj" fmla="val 1447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A860D07-EE82-4E20-BC4D-DB2388134FFC}"/>
              </a:ext>
            </a:extLst>
          </p:cNvPr>
          <p:cNvSpPr txBox="1"/>
          <p:nvPr/>
        </p:nvSpPr>
        <p:spPr>
          <a:xfrm>
            <a:off x="3326575" y="4028171"/>
            <a:ext cx="4786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　　　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7BE357-92BE-48A1-9722-9903EB015A18}"/>
              </a:ext>
            </a:extLst>
          </p:cNvPr>
          <p:cNvSpPr txBox="1"/>
          <p:nvPr/>
        </p:nvSpPr>
        <p:spPr>
          <a:xfrm>
            <a:off x="4738502" y="927043"/>
            <a:ext cx="2656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/>
              <a:t>Poem</a:t>
            </a:r>
            <a:r>
              <a:rPr kumimoji="1" lang="ja-JP" altLang="en-US" sz="1600" b="1" dirty="0"/>
              <a:t>処置中の内視鏡画像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E66DCA-B3B4-4281-8A7F-50A62FF2FA59}"/>
              </a:ext>
            </a:extLst>
          </p:cNvPr>
          <p:cNvSpPr txBox="1"/>
          <p:nvPr/>
        </p:nvSpPr>
        <p:spPr>
          <a:xfrm>
            <a:off x="1190497" y="904828"/>
            <a:ext cx="845549" cy="3385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治療前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47FB6DA-4D83-433E-99D1-2A4BB8B22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19" y="3605551"/>
            <a:ext cx="2240306" cy="196026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767B8C4-550E-4BAC-B222-BA16A6FFA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43" y="1228319"/>
            <a:ext cx="2073658" cy="2264378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02E9D13-DEC9-42CF-A3A0-F9F789892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1947" y="1243381"/>
            <a:ext cx="2342019" cy="2036912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E78C002-F89D-418F-A71E-A18CD4597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6224" y="1245588"/>
            <a:ext cx="2342019" cy="2019282"/>
          </a:xfrm>
          <a:prstGeom prst="rect">
            <a:avLst/>
          </a:prstGeom>
        </p:spPr>
      </p:pic>
      <p:sp>
        <p:nvSpPr>
          <p:cNvPr id="18" name="矢印: 右 17">
            <a:extLst>
              <a:ext uri="{FF2B5EF4-FFF2-40B4-BE49-F238E27FC236}">
                <a16:creationId xmlns:a16="http://schemas.microsoft.com/office/drawing/2014/main" id="{33F51214-AD6B-4452-9BD8-71792D8985B8}"/>
              </a:ext>
            </a:extLst>
          </p:cNvPr>
          <p:cNvSpPr/>
          <p:nvPr/>
        </p:nvSpPr>
        <p:spPr>
          <a:xfrm>
            <a:off x="5940152" y="2204864"/>
            <a:ext cx="28803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F10AD8E9-DDC6-46AB-A07B-91808A87BD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1947" y="3355043"/>
            <a:ext cx="2342019" cy="2089449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A8CD81A8-76D8-44F0-AECC-C59199F814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7996190">
            <a:off x="5905029" y="3217871"/>
            <a:ext cx="323116" cy="274344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D505860-4E2C-47D5-8AD4-EBEBA7DF5DEB}"/>
              </a:ext>
            </a:extLst>
          </p:cNvPr>
          <p:cNvSpPr txBox="1"/>
          <p:nvPr/>
        </p:nvSpPr>
        <p:spPr>
          <a:xfrm>
            <a:off x="5782848" y="3905061"/>
            <a:ext cx="30933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0" i="0" dirty="0">
                <a:solidFill>
                  <a:srgbClr val="000000"/>
                </a:solidFill>
                <a:effectLst/>
                <a:latin typeface="ヒラギノ角ゴ Pro W3"/>
              </a:rPr>
              <a:t>【</a:t>
            </a:r>
            <a:r>
              <a:rPr lang="en-US" altLang="ja-JP" sz="1600" b="1" i="0" dirty="0">
                <a:solidFill>
                  <a:srgbClr val="000000"/>
                </a:solidFill>
                <a:effectLst/>
                <a:latin typeface="ヒラギノ角ゴ Pro W3"/>
              </a:rPr>
              <a:t>1】</a:t>
            </a:r>
            <a:r>
              <a:rPr lang="ja-JP" altLang="en-US" sz="1600" b="1" dirty="0">
                <a:solidFill>
                  <a:srgbClr val="000000"/>
                </a:solidFill>
                <a:latin typeface="ヒラギノ角ゴ Pro W3"/>
              </a:rPr>
              <a:t>粘膜下</a:t>
            </a:r>
            <a:r>
              <a:rPr lang="ja-JP" altLang="en-US" sz="1600" b="1" i="0" dirty="0">
                <a:solidFill>
                  <a:srgbClr val="000000"/>
                </a:solidFill>
                <a:effectLst/>
                <a:latin typeface="ヒラギノ角ゴ Pro W3"/>
              </a:rPr>
              <a:t>トンネル口作成</a:t>
            </a:r>
            <a:endParaRPr lang="en-US" altLang="ja-JP" sz="1600" b="1" i="0" dirty="0">
              <a:solidFill>
                <a:srgbClr val="000000"/>
              </a:solidFill>
              <a:effectLst/>
              <a:latin typeface="ヒラギノ角ゴ Pro W3"/>
            </a:endParaRPr>
          </a:p>
          <a:p>
            <a:r>
              <a:rPr kumimoji="1" lang="en-US" altLang="ja-JP" sz="1600" b="1" dirty="0">
                <a:solidFill>
                  <a:srgbClr val="000000"/>
                </a:solidFill>
                <a:latin typeface="ヒラギノ角ゴ Pro W3"/>
              </a:rPr>
              <a:t>【2】</a:t>
            </a:r>
            <a:r>
              <a:rPr lang="ja-JP" altLang="en-US" sz="1600" b="1" i="0" dirty="0">
                <a:solidFill>
                  <a:srgbClr val="000000"/>
                </a:solidFill>
                <a:effectLst/>
                <a:latin typeface="ヒラギノ角ゴ Pro W3"/>
              </a:rPr>
              <a:t>筋層を露出し、胃方面へ切開</a:t>
            </a:r>
            <a:endParaRPr lang="en-US" altLang="ja-JP" sz="1600" b="1" i="0" dirty="0">
              <a:solidFill>
                <a:srgbClr val="000000"/>
              </a:solidFill>
              <a:effectLst/>
              <a:latin typeface="ヒラギノ角ゴ Pro W3"/>
            </a:endParaRPr>
          </a:p>
          <a:p>
            <a:r>
              <a:rPr kumimoji="1" lang="en-US" altLang="ja-JP" sz="1600" b="1" dirty="0">
                <a:solidFill>
                  <a:srgbClr val="000000"/>
                </a:solidFill>
                <a:latin typeface="ヒラギノ角ゴ Pro W3"/>
              </a:rPr>
              <a:t>【3】</a:t>
            </a:r>
            <a:r>
              <a:rPr kumimoji="1" lang="ja-JP" altLang="en-US" sz="1600" b="1" dirty="0">
                <a:solidFill>
                  <a:srgbClr val="000000"/>
                </a:solidFill>
                <a:latin typeface="ヒラギノ角ゴ Pro W3"/>
              </a:rPr>
              <a:t>トンネル入口部クリップ固定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59556248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ンプレート①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テンプレート①en</Template>
  <TotalTime>986</TotalTime>
  <Words>417</Words>
  <Application>Microsoft Office PowerPoint</Application>
  <PresentationFormat>画面に合わせる (4:3)</PresentationFormat>
  <Paragraphs>70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ヒラギノ角ゴ Pro W3</vt:lpstr>
      <vt:lpstr>メイリオ</vt:lpstr>
      <vt:lpstr>Arial</vt:lpstr>
      <vt:lpstr>Calibri</vt:lpstr>
      <vt:lpstr>テンプレート①en</vt:lpstr>
      <vt:lpstr>1_デザインの設定</vt:lpstr>
      <vt:lpstr>食道アカラシアに対して 経口内視鏡筋層切除術(POEM)を施行した一例</vt:lpstr>
      <vt:lpstr>現病歴　既往歴　治療介入</vt:lpstr>
      <vt:lpstr>身体所見のまとめ</vt:lpstr>
      <vt:lpstr>治療経過および今後の方針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須貝 英太郎</dc:creator>
  <cp:lastModifiedBy>小山 究太郎</cp:lastModifiedBy>
  <cp:revision>29</cp:revision>
  <dcterms:created xsi:type="dcterms:W3CDTF">2021-02-21T12:45:06Z</dcterms:created>
  <dcterms:modified xsi:type="dcterms:W3CDTF">2021-06-15T07:06:22Z</dcterms:modified>
</cp:coreProperties>
</file>