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4" r:id="rId2"/>
  </p:sldIdLst>
  <p:sldSz cx="7775575" cy="10907713"/>
  <p:notesSz cx="6735763" cy="986948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E0000"/>
    <a:srgbClr val="CC9900"/>
    <a:srgbClr val="CCCC00"/>
    <a:srgbClr val="FFCC66"/>
    <a:srgbClr val="FFCC99"/>
    <a:srgbClr val="996633"/>
    <a:srgbClr val="640000"/>
    <a:srgbClr val="FFC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6" autoAdjust="0"/>
    <p:restoredTop sz="93605" autoAdjust="0"/>
  </p:normalViewPr>
  <p:slideViewPr>
    <p:cSldViewPr snapToGrid="0">
      <p:cViewPr varScale="1">
        <p:scale>
          <a:sx n="66" d="100"/>
          <a:sy n="66" d="100"/>
        </p:scale>
        <p:origin x="2838" y="66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188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188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3488"/>
            <a:ext cx="23733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0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4303"/>
            <a:ext cx="2918830" cy="495187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4303"/>
            <a:ext cx="2918830" cy="495187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44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oom.us/j/680158452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日本の冬絶景】雪国の伝統の美しさ 新潟県の雪景色 | TABIZINE～人生に旅心を～">
            <a:extLst>
              <a:ext uri="{FF2B5EF4-FFF2-40B4-BE49-F238E27FC236}">
                <a16:creationId xmlns:a16="http://schemas.microsoft.com/office/drawing/2014/main" id="{CAF86247-0886-8042-A18B-CB3BD0CF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89"/>
            <a:ext cx="7775575" cy="941702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376" name="正方形/長方形 375"/>
          <p:cNvSpPr/>
          <p:nvPr/>
        </p:nvSpPr>
        <p:spPr>
          <a:xfrm>
            <a:off x="0" y="10032510"/>
            <a:ext cx="7775575" cy="8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C66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201963" y="9962800"/>
            <a:ext cx="3350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u="sng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 </a:t>
            </a:r>
            <a:r>
              <a:rPr lang="en-US" altLang="ja-JP" sz="1400" b="1" u="sng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ja-JP" altLang="en-US" sz="1400" b="1" u="sng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30616" y="10201804"/>
            <a:ext cx="3687916" cy="6694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新潟大学医歯学総合病院リハビリテーション科</a:t>
            </a:r>
            <a:endParaRPr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ワーキンググループ長</a:t>
            </a:r>
            <a:r>
              <a:rPr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木村　慎二</a:t>
            </a:r>
            <a:endParaRPr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事務担当: 山本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11DEFA-25C6-48E5-87FB-F98C52AF4D6F}"/>
              </a:ext>
            </a:extLst>
          </p:cNvPr>
          <p:cNvSpPr txBox="1"/>
          <p:nvPr/>
        </p:nvSpPr>
        <p:spPr>
          <a:xfrm>
            <a:off x="3986264" y="10255016"/>
            <a:ext cx="4450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tabLst>
                <a:tab pos="85725" algn="l"/>
              </a:tabLst>
            </a:pP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cs typeface="Tahoma" panose="020B0604030504040204" pitchFamily="34" charset="0"/>
              </a:rPr>
              <a:t>〒</a:t>
            </a:r>
            <a:r>
              <a:rPr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  <a:cs typeface="Tahoma" panose="020B0604030504040204" pitchFamily="34" charset="0"/>
              </a:rPr>
              <a:t>951-8520</a:t>
            </a: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新潟市中央区旭町通</a:t>
            </a:r>
            <a:r>
              <a:rPr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1</a:t>
            </a: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丁目</a:t>
            </a:r>
            <a:r>
              <a:rPr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754</a:t>
            </a: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番地</a:t>
            </a:r>
            <a:endParaRPr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ahoma" panose="020B0604030504040204" pitchFamily="34" charset="0"/>
            </a:endParaRPr>
          </a:p>
          <a:p>
            <a:pPr>
              <a:lnSpc>
                <a:spcPts val="1500"/>
              </a:lnSpc>
              <a:tabLst>
                <a:tab pos="85725" algn="l"/>
              </a:tabLst>
            </a:pPr>
            <a:r>
              <a:rPr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  <a:cs typeface="Tahoma" panose="020B0604030504040204" pitchFamily="34" charset="0"/>
              </a:rPr>
              <a:t>TEL/ FAX 025-227-0369</a:t>
            </a: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ahoma" panose="020B0604030504040204" pitchFamily="34" charset="0"/>
              </a:rPr>
              <a:t>　</a:t>
            </a:r>
            <a:endParaRPr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ahoma" panose="020B0604030504040204" pitchFamily="34" charset="0"/>
            </a:endParaRPr>
          </a:p>
          <a:p>
            <a:pPr>
              <a:lnSpc>
                <a:spcPts val="1500"/>
              </a:lnSpc>
              <a:tabLst>
                <a:tab pos="85725" algn="l"/>
              </a:tabLst>
            </a:pPr>
            <a:r>
              <a:rPr lang="en-US" altLang="ja-JP" sz="14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E-mail</a:t>
            </a:r>
            <a:r>
              <a:rPr lang="ja-JP" altLang="en-US" sz="14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：</a:t>
            </a:r>
            <a:r>
              <a:rPr lang="en-US" altLang="ja-JP" sz="1400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riha-ken@med.niigata-u.ac.jp</a:t>
            </a:r>
          </a:p>
          <a:p>
            <a:pPr>
              <a:lnSpc>
                <a:spcPts val="1500"/>
              </a:lnSpc>
              <a:tabLst>
                <a:tab pos="85725" algn="l"/>
              </a:tabLst>
            </a:pPr>
            <a:endParaRPr lang="en-US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ahoma" panose="020B060403050404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C017C0-D16C-BF4A-8A29-AC3860A3AFFC}"/>
              </a:ext>
            </a:extLst>
          </p:cNvPr>
          <p:cNvSpPr txBox="1"/>
          <p:nvPr/>
        </p:nvSpPr>
        <p:spPr>
          <a:xfrm>
            <a:off x="1172782" y="-15340"/>
            <a:ext cx="551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厚生労働省　慢性疼痛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診療システム均</a:t>
            </a:r>
            <a:r>
              <a:rPr lang="ja-JP" alt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てん化</a:t>
            </a:r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等事業</a:t>
            </a:r>
            <a:endParaRPr kumimoji="1" lang="ja-JP" alt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7719" y="1383470"/>
            <a:ext cx="7620138" cy="923330"/>
            <a:chOff x="434129" y="1452519"/>
            <a:chExt cx="6777987" cy="1014209"/>
          </a:xfrm>
        </p:grpSpPr>
        <p:sp>
          <p:nvSpPr>
            <p:cNvPr id="5" name="正方形/長方形 4"/>
            <p:cNvSpPr/>
            <p:nvPr/>
          </p:nvSpPr>
          <p:spPr>
            <a:xfrm>
              <a:off x="1450660" y="1452519"/>
              <a:ext cx="3370715" cy="1014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</a:t>
              </a:r>
              <a:r>
                <a:rPr lang="ja-JP" altLang="en-US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月</a:t>
              </a:r>
              <a:r>
                <a:rPr lang="en-US" altLang="ja-JP" sz="5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26</a:t>
              </a:r>
              <a:r>
                <a:rPr lang="ja-JP" altLang="en-US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日（月）</a:t>
              </a:r>
              <a:endParaRPr lang="ja-JP" altLang="en-US" sz="48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018965" y="1568448"/>
              <a:ext cx="3193151" cy="845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3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19:00-20</a:t>
              </a:r>
              <a:r>
                <a:rPr lang="ja-JP" altLang="en-US" sz="3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:</a:t>
              </a:r>
              <a:r>
                <a:rPr lang="en-US" altLang="ja-JP" sz="3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00</a:t>
              </a:r>
              <a:r>
                <a:rPr lang="ja-JP" altLang="en-US" sz="4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</a:t>
              </a:r>
            </a:p>
          </p:txBody>
        </p:sp>
        <p:sp>
          <p:nvSpPr>
            <p:cNvPr id="365" name="正方形/長方形 364"/>
            <p:cNvSpPr/>
            <p:nvPr/>
          </p:nvSpPr>
          <p:spPr>
            <a:xfrm>
              <a:off x="434129" y="1792346"/>
              <a:ext cx="1214824" cy="439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lang="en-US" altLang="ja-JP" sz="2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025</a:t>
              </a:r>
              <a:r>
                <a:rPr lang="ja-JP" altLang="en-US" sz="2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endParaRPr lang="ja-JP" altLang="en-US" sz="60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54" name="テキスト ボックス 31"/>
          <p:cNvSpPr txBox="1"/>
          <p:nvPr/>
        </p:nvSpPr>
        <p:spPr>
          <a:xfrm>
            <a:off x="3595197" y="2596614"/>
            <a:ext cx="204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事前申込み 不要 </a:t>
            </a:r>
            <a:endParaRPr lang="en-US" altLang="ja-JP" sz="16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テキスト ボックス 31">
            <a:extLst>
              <a:ext uri="{FF2B5EF4-FFF2-40B4-BE49-F238E27FC236}">
                <a16:creationId xmlns:a16="http://schemas.microsoft.com/office/drawing/2014/main" id="{0EDCAA83-755A-444C-8624-C86FE4745C4A}"/>
              </a:ext>
            </a:extLst>
          </p:cNvPr>
          <p:cNvSpPr txBox="1"/>
          <p:nvPr/>
        </p:nvSpPr>
        <p:spPr>
          <a:xfrm>
            <a:off x="747264" y="2138538"/>
            <a:ext cx="62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対象：医師，歯科医師，歯科衛生士，看護師，理学療法士，作業療法士，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公認心理師，ソーシャルワーカー，薬剤師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0A2A4E4-1FFA-AA47-A308-D975C85202D4}"/>
              </a:ext>
            </a:extLst>
          </p:cNvPr>
          <p:cNvCxnSpPr>
            <a:cxnSpLocks/>
          </p:cNvCxnSpPr>
          <p:nvPr/>
        </p:nvCxnSpPr>
        <p:spPr>
          <a:xfrm>
            <a:off x="0" y="1484975"/>
            <a:ext cx="769785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F1004319-08E8-304F-8121-9AEC4444D337}"/>
              </a:ext>
            </a:extLst>
          </p:cNvPr>
          <p:cNvSpPr/>
          <p:nvPr/>
        </p:nvSpPr>
        <p:spPr>
          <a:xfrm>
            <a:off x="77718" y="3344109"/>
            <a:ext cx="7620139" cy="6641824"/>
          </a:xfrm>
          <a:prstGeom prst="roundRect">
            <a:avLst>
              <a:gd name="adj" fmla="val 3508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29">
            <a:extLst>
              <a:ext uri="{FF2B5EF4-FFF2-40B4-BE49-F238E27FC236}">
                <a16:creationId xmlns:a16="http://schemas.microsoft.com/office/drawing/2014/main" id="{BB8E7159-F966-B944-B7EC-3325E025EA97}"/>
              </a:ext>
            </a:extLst>
          </p:cNvPr>
          <p:cNvSpPr txBox="1"/>
          <p:nvPr/>
        </p:nvSpPr>
        <p:spPr>
          <a:xfrm>
            <a:off x="57139" y="3430698"/>
            <a:ext cx="7548570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800" b="1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開会</a:t>
            </a:r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の挨拶　（</a:t>
            </a:r>
            <a:r>
              <a:rPr lang="en-US" altLang="ja-JP" sz="18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19:00-19:05</a:t>
            </a:r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  <a:p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木村 慎二 先生 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新潟大学病院 リハビリテーション科 病院教授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8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" name="テキスト ボックス 29">
            <a:extLst>
              <a:ext uri="{FF2B5EF4-FFF2-40B4-BE49-F238E27FC236}">
                <a16:creationId xmlns:a16="http://schemas.microsoft.com/office/drawing/2014/main" id="{61A543C6-91C0-7B4D-9D04-85D1EAF84011}"/>
              </a:ext>
            </a:extLst>
          </p:cNvPr>
          <p:cNvSpPr txBox="1"/>
          <p:nvPr/>
        </p:nvSpPr>
        <p:spPr>
          <a:xfrm>
            <a:off x="23273" y="9564113"/>
            <a:ext cx="682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800" b="1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閉会</a:t>
            </a:r>
            <a:r>
              <a:rPr lang="ja-JP" altLang="en-US" sz="18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の挨拶　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内山 徹 </a:t>
            </a:r>
            <a:r>
              <a:rPr lang="zh-TW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先生 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内山整形外科医院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院長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8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テキスト ボックス 29">
            <a:extLst>
              <a:ext uri="{FF2B5EF4-FFF2-40B4-BE49-F238E27FC236}">
                <a16:creationId xmlns:a16="http://schemas.microsoft.com/office/drawing/2014/main" id="{423612C2-8351-4C04-B5DB-B531FDF80774}"/>
              </a:ext>
            </a:extLst>
          </p:cNvPr>
          <p:cNvSpPr txBox="1"/>
          <p:nvPr/>
        </p:nvSpPr>
        <p:spPr>
          <a:xfrm>
            <a:off x="-97498" y="6156442"/>
            <a:ext cx="810281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ja-JP" sz="1800" b="1" dirty="0">
                <a:solidFill>
                  <a:srgbClr val="3333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基調講演 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19:15-20:00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　　</a:t>
            </a:r>
            <a:r>
              <a:rPr lang="ja-JP" altLang="en-US" sz="2600" b="1" dirty="0">
                <a:solidFill>
                  <a:srgbClr val="FFFF00"/>
                </a:solidFill>
                <a:latin typeface="+mn-ea"/>
              </a:rPr>
              <a:t>「ＡＩが痛みのリハビリをどのように変えるのか？」</a:t>
            </a:r>
            <a:endParaRPr lang="ja-JP" altLang="ja-JP" sz="26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座長：渡部 達範 先生 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新潟大学病院麻酔科 講師）</a:t>
            </a:r>
            <a:endParaRPr lang="en-US" altLang="ja-JP" sz="18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　講師：中江 文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先生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zh-TW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国際電気通信基礎技術研究所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zh-TW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主任研究員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8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741196-DE70-DA5F-26BF-5A79889A6DF4}"/>
              </a:ext>
            </a:extLst>
          </p:cNvPr>
          <p:cNvSpPr/>
          <p:nvPr/>
        </p:nvSpPr>
        <p:spPr>
          <a:xfrm>
            <a:off x="44473" y="256432"/>
            <a:ext cx="7775575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令和７年度 新潟県慢性疼痛診療システム均てん化等事業</a:t>
            </a:r>
          </a:p>
          <a:p>
            <a:pPr algn="ctr"/>
            <a:r>
              <a:rPr lang="ja-JP" altLang="en-US" sz="32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慢性疼痛に対するＩＣＴ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・ＡＩ</a:t>
            </a:r>
            <a:r>
              <a:rPr lang="ja-JP" altLang="en-US" sz="32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セミナー </a:t>
            </a:r>
            <a:endParaRPr lang="en-US" altLang="ja-JP" sz="32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ja-JP" altLang="en-US" sz="28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兼</a:t>
            </a:r>
            <a:r>
              <a:rPr lang="ja-JP" altLang="en-US" sz="32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8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新潟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リハビリテーション研究会 ５月定例勉強会</a:t>
            </a:r>
            <a:endParaRPr lang="en-US" altLang="ja-JP" sz="28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C31CB44-7C02-40B6-B0D7-F44870BEEE2E}"/>
              </a:ext>
            </a:extLst>
          </p:cNvPr>
          <p:cNvSpPr/>
          <p:nvPr/>
        </p:nvSpPr>
        <p:spPr>
          <a:xfrm>
            <a:off x="532108" y="2548385"/>
            <a:ext cx="918552" cy="696432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参加費</a:t>
            </a:r>
            <a:r>
              <a:rPr kumimoji="1"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無料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1753783-6B6B-A940-AE3D-56C7ACA688BA}"/>
              </a:ext>
            </a:extLst>
          </p:cNvPr>
          <p:cNvSpPr txBox="1"/>
          <p:nvPr/>
        </p:nvSpPr>
        <p:spPr>
          <a:xfrm>
            <a:off x="946852" y="2535002"/>
            <a:ext cx="533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kumimoji="1" lang="ja-JP" altLang="en-US" sz="2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参加用サイト</a:t>
            </a:r>
            <a:r>
              <a:rPr kumimoji="1" lang="en-US" altLang="ja-JP" sz="2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URL</a:t>
            </a:r>
          </a:p>
          <a:p>
            <a:r>
              <a:rPr kumimoji="1" lang="ja-JP" altLang="en-US" sz="2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300" b="1" u="sng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6"/>
              </a:rPr>
              <a:t>https://zoom.us/j/6801584523</a:t>
            </a:r>
            <a:r>
              <a:rPr kumimoji="1" lang="ja-JP" altLang="en-US" sz="23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</a:t>
            </a:r>
            <a:endParaRPr lang="ja-JP" altLang="ja-JP" sz="2300" b="1" dirty="0"/>
          </a:p>
        </p:txBody>
      </p:sp>
      <p:sp>
        <p:nvSpPr>
          <p:cNvPr id="2" name="テキスト ボックス 29">
            <a:extLst>
              <a:ext uri="{FF2B5EF4-FFF2-40B4-BE49-F238E27FC236}">
                <a16:creationId xmlns:a16="http://schemas.microsoft.com/office/drawing/2014/main" id="{87B1A72E-8E56-5864-91FD-0811ACE20CB2}"/>
              </a:ext>
            </a:extLst>
          </p:cNvPr>
          <p:cNvSpPr txBox="1"/>
          <p:nvPr/>
        </p:nvSpPr>
        <p:spPr>
          <a:xfrm>
            <a:off x="203623" y="4051903"/>
            <a:ext cx="742650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一般講演 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19:05-19:15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600" b="1" dirty="0">
                <a:solidFill>
                  <a:srgbClr val="FFFF00"/>
                </a:solidFill>
                <a:latin typeface="+mn-ea"/>
              </a:rPr>
              <a:t>「慢性疼痛患者に対するスマートフォン版いきいきリハビリノートを用いた運動促進法の有用性」</a:t>
            </a:r>
            <a:endParaRPr lang="ja-JP" altLang="ja-JP" sz="26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座長：山崎 遼 先生 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桑名病院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リハビリテーション科）</a:t>
            </a:r>
            <a:endParaRPr lang="en-US" altLang="ja-JP" sz="18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講師：田村 友典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先生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長岡中央綜合病院 リハビリテーション科</a:t>
            </a:r>
            <a:r>
              <a:rPr lang="en-US" altLang="ja-JP" sz="18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20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D39EEE-FFE8-1699-22FE-6E8C20AAE8BE}"/>
              </a:ext>
            </a:extLst>
          </p:cNvPr>
          <p:cNvSpPr/>
          <p:nvPr/>
        </p:nvSpPr>
        <p:spPr>
          <a:xfrm>
            <a:off x="212624" y="7798282"/>
            <a:ext cx="7342398" cy="1664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 anchor="ctr"/>
          <a:lstStyle/>
          <a:p>
            <a:pPr algn="just"/>
            <a:r>
              <a:rPr lang="en-US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AI</a:t>
            </a:r>
            <a:r>
              <a:rPr lang="ja-JP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（人工知能）は瞬速で単純作業を</a:t>
            </a:r>
            <a:r>
              <a:rPr lang="en-US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24</a:t>
            </a:r>
            <a:r>
              <a:rPr lang="ja-JP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時間行ってくれるツールです。これまで医療関係者が拾い続けてきた単純作業は今後</a:t>
            </a:r>
            <a:r>
              <a:rPr lang="en-US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AI</a:t>
            </a:r>
            <a:r>
              <a:rPr lang="ja-JP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の仕事になります。そして、たくさんの時間が生まれます。それだけでもすごいことです。</a:t>
            </a:r>
            <a:r>
              <a:rPr lang="en-US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AI</a:t>
            </a:r>
            <a:r>
              <a:rPr lang="ja-JP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は対象を知り尽くさない限り使いこなすことはできません。痛みのリハビリは、これまで慢性の痛みの患者さんを知り尽くした先生方が、</a:t>
            </a:r>
            <a:r>
              <a:rPr lang="en-US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AI</a:t>
            </a:r>
            <a:r>
              <a:rPr lang="ja-JP" altLang="ja-JP" sz="1800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を使いこなし、より効果的な痛みの治療を生み出すツールとなるのです。</a:t>
            </a:r>
          </a:p>
        </p:txBody>
      </p:sp>
      <p:pic>
        <p:nvPicPr>
          <p:cNvPr id="12" name="図 11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FEF5196-1B18-D941-E570-A20F89DA1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09" y="2133306"/>
            <a:ext cx="1168229" cy="1168229"/>
          </a:xfrm>
          <a:prstGeom prst="rect">
            <a:avLst/>
          </a:prstGeom>
        </p:spPr>
      </p:pic>
      <p:sp>
        <p:nvSpPr>
          <p:cNvPr id="14" name="テキスト ボックス 31">
            <a:extLst>
              <a:ext uri="{FF2B5EF4-FFF2-40B4-BE49-F238E27FC236}">
                <a16:creationId xmlns:a16="http://schemas.microsoft.com/office/drawing/2014/main" id="{08A550FD-B055-DD6C-93B8-327C28018373}"/>
              </a:ext>
            </a:extLst>
          </p:cNvPr>
          <p:cNvSpPr txBox="1"/>
          <p:nvPr/>
        </p:nvSpPr>
        <p:spPr>
          <a:xfrm>
            <a:off x="5546639" y="2382392"/>
            <a:ext cx="102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ご視聴は</a:t>
            </a:r>
            <a:endParaRPr lang="en-US" altLang="ja-JP" sz="16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b="1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コチラ→</a:t>
            </a:r>
            <a:endParaRPr lang="en-US" altLang="ja-JP" sz="1600" b="1" dirty="0">
              <a:solidFill>
                <a:srgbClr val="0070C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84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370</Words>
  <Application>Microsoft Office PowerPoint</Application>
  <PresentationFormat>ユーザー設定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ゴシック</vt:lpstr>
      <vt:lpstr>Meiryo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2024-07-22T02:33:13Z</cp:lastPrinted>
  <dcterms:created xsi:type="dcterms:W3CDTF">2014-07-29T05:44:25Z</dcterms:created>
  <dcterms:modified xsi:type="dcterms:W3CDTF">2025-04-07T02:01:21Z</dcterms:modified>
</cp:coreProperties>
</file>